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embeddings/oleObject2.bin" ContentType="application/vnd.openxmlformats-officedocument.oleObject"/>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Default Extension="xls" ContentType="application/vnd.ms-exce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Default Extension="pict" ContentType="image/pict"/>
  <Override PartName="/ppt/notesSlides/notesSlide21.xml" ContentType="application/vnd.openxmlformats-officedocument.presentationml.notesSlide+xml"/>
  <Override PartName="/ppt/embeddings/oleObject1.bin" ContentType="application/vnd.openxmlformats-officedocument.oleObject"/>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9" r:id="rId1"/>
  </p:sldMasterIdLst>
  <p:notesMasterIdLst>
    <p:notesMasterId r:id="rId90"/>
  </p:notesMasterIdLst>
  <p:sldIdLst>
    <p:sldId id="256" r:id="rId2"/>
    <p:sldId id="406" r:id="rId3"/>
    <p:sldId id="484" r:id="rId4"/>
    <p:sldId id="481" r:id="rId5"/>
    <p:sldId id="409" r:id="rId6"/>
    <p:sldId id="490" r:id="rId7"/>
    <p:sldId id="496" r:id="rId8"/>
    <p:sldId id="412" r:id="rId9"/>
    <p:sldId id="485" r:id="rId10"/>
    <p:sldId id="425" r:id="rId11"/>
    <p:sldId id="488" r:id="rId12"/>
    <p:sldId id="435" r:id="rId13"/>
    <p:sldId id="437" r:id="rId14"/>
    <p:sldId id="444" r:id="rId15"/>
    <p:sldId id="460" r:id="rId16"/>
    <p:sldId id="450" r:id="rId17"/>
    <p:sldId id="466" r:id="rId18"/>
    <p:sldId id="498" r:id="rId19"/>
    <p:sldId id="497" r:id="rId20"/>
    <p:sldId id="470" r:id="rId21"/>
    <p:sldId id="474" r:id="rId22"/>
    <p:sldId id="491" r:id="rId23"/>
    <p:sldId id="493" r:id="rId24"/>
    <p:sldId id="487" r:id="rId25"/>
    <p:sldId id="407" r:id="rId26"/>
    <p:sldId id="495" r:id="rId27"/>
    <p:sldId id="494" r:id="rId28"/>
    <p:sldId id="492" r:id="rId29"/>
    <p:sldId id="322" r:id="rId30"/>
    <p:sldId id="410" r:id="rId31"/>
    <p:sldId id="411" r:id="rId32"/>
    <p:sldId id="482" r:id="rId33"/>
    <p:sldId id="483" r:id="rId34"/>
    <p:sldId id="486" r:id="rId35"/>
    <p:sldId id="416" r:id="rId36"/>
    <p:sldId id="420" r:id="rId37"/>
    <p:sldId id="417" r:id="rId38"/>
    <p:sldId id="419" r:id="rId39"/>
    <p:sldId id="422" r:id="rId40"/>
    <p:sldId id="423" r:id="rId41"/>
    <p:sldId id="432" r:id="rId42"/>
    <p:sldId id="430" r:id="rId43"/>
    <p:sldId id="434" r:id="rId44"/>
    <p:sldId id="436" r:id="rId45"/>
    <p:sldId id="439" r:id="rId46"/>
    <p:sldId id="438" r:id="rId47"/>
    <p:sldId id="440" r:id="rId48"/>
    <p:sldId id="441" r:id="rId49"/>
    <p:sldId id="489" r:id="rId50"/>
    <p:sldId id="462" r:id="rId51"/>
    <p:sldId id="463" r:id="rId52"/>
    <p:sldId id="465" r:id="rId53"/>
    <p:sldId id="452" r:id="rId54"/>
    <p:sldId id="468" r:id="rId55"/>
    <p:sldId id="454" r:id="rId56"/>
    <p:sldId id="455" r:id="rId57"/>
    <p:sldId id="469" r:id="rId58"/>
    <p:sldId id="467" r:id="rId59"/>
    <p:sldId id="457" r:id="rId60"/>
    <p:sldId id="471" r:id="rId61"/>
    <p:sldId id="473" r:id="rId62"/>
    <p:sldId id="458" r:id="rId63"/>
    <p:sldId id="476" r:id="rId64"/>
    <p:sldId id="369" r:id="rId65"/>
    <p:sldId id="371" r:id="rId66"/>
    <p:sldId id="372" r:id="rId67"/>
    <p:sldId id="377" r:id="rId68"/>
    <p:sldId id="376" r:id="rId69"/>
    <p:sldId id="378" r:id="rId70"/>
    <p:sldId id="380" r:id="rId71"/>
    <p:sldId id="382" r:id="rId72"/>
    <p:sldId id="391" r:id="rId73"/>
    <p:sldId id="381" r:id="rId74"/>
    <p:sldId id="392" r:id="rId75"/>
    <p:sldId id="390" r:id="rId76"/>
    <p:sldId id="387" r:id="rId77"/>
    <p:sldId id="393" r:id="rId78"/>
    <p:sldId id="386" r:id="rId79"/>
    <p:sldId id="400" r:id="rId80"/>
    <p:sldId id="398" r:id="rId81"/>
    <p:sldId id="401" r:id="rId82"/>
    <p:sldId id="389" r:id="rId83"/>
    <p:sldId id="385" r:id="rId84"/>
    <p:sldId id="395" r:id="rId85"/>
    <p:sldId id="383" r:id="rId86"/>
    <p:sldId id="379" r:id="rId87"/>
    <p:sldId id="374" r:id="rId88"/>
    <p:sldId id="373"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p:restoredLeft sz="15620"/>
    <p:restoredTop sz="94660"/>
  </p:normalViewPr>
  <p:slideViewPr>
    <p:cSldViewPr>
      <p:cViewPr>
        <p:scale>
          <a:sx n="100" d="100"/>
          <a:sy n="100" d="100"/>
        </p:scale>
        <p:origin x="-112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0"/>
    </p:cViewPr>
  </p:sorter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7.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5.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0.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1.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2.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3.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5.pict"/></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6.pict"/></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9.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0.pict"/><Relationship Id="rId2" Type="http://schemas.openxmlformats.org/officeDocument/2006/relationships/image" Target="../media/image121.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2.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3.pict"/><Relationship Id="rId2" Type="http://schemas.openxmlformats.org/officeDocument/2006/relationships/image" Target="../media/image12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5.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7.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9.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0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22E9DD2B-0DE9-C948-B68D-B65F993E654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arcweb.archives.gov/" TargetMode="External"/><Relationship Id="rId4" Type="http://schemas.openxmlformats.org/officeDocument/2006/relationships/hyperlink" Target="http://www.centcom.mil/galleries/showgallery.asp?gallery=Front_Page_Photos/November" TargetMode="External"/><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en.wikipedia.org/wiki/Battle_of_Stalingra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n.wikipedia.org/wiki/Mikhail_Yegorov" TargetMode="External"/><Relationship Id="rId4" Type="http://schemas.openxmlformats.org/officeDocument/2006/relationships/hyperlink" Target="http://en.wikipedia.org/wiki/Meliton_Kantaria" TargetMode="External"/><Relationship Id="rId5" Type="http://schemas.openxmlformats.org/officeDocument/2006/relationships/hyperlink" Target="http://en.wikipedia.org/wiki/Flag_of_the_Soviet_Union" TargetMode="External"/><Relationship Id="rId6" Type="http://schemas.openxmlformats.org/officeDocument/2006/relationships/hyperlink" Target="http://en.wikipedia.org/wiki/Reichstag_(building)" TargetMode="External"/><Relationship Id="rId7" Type="http://schemas.openxmlformats.org/officeDocument/2006/relationships/hyperlink" Target="http://en.wikipedia.org/wiki/Battle_of_Berlin" TargetMode="External"/><Relationship Id="rId8" Type="http://schemas.openxmlformats.org/officeDocument/2006/relationships/hyperlink" Target="http://en.wikipedia.org/wiki/April_30" TargetMode="External"/><Relationship Id="rId9" Type="http://schemas.openxmlformats.org/officeDocument/2006/relationships/hyperlink" Target="http://en.wikipedia.org/wiki/1945" TargetMode="External"/><Relationship Id="rId10" Type="http://schemas.openxmlformats.org/officeDocument/2006/relationships/hyperlink" Target="http://commons.wikimedia.org/wiki/Soviet_Union" TargetMode="External"/><Relationship Id="rId11" Type="http://schemas.openxmlformats.org/officeDocument/2006/relationships/hyperlink" Target="http://commons.wikimedia.org/wiki/Reichstag_(building)" TargetMode="External"/><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en.wikipedia.org/w/index.php?title=Stele_of_Vultures.&amp;action=edit&amp;redlink=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Third Ypres?</a:t>
            </a:r>
          </a:p>
          <a:p>
            <a:r>
              <a:rPr lang="en-US" smtClean="0">
                <a:latin typeface="Arial" pitchFamily="1" charset="0"/>
                <a:ea typeface="ＭＳ Ｐゴシック" pitchFamily="1" charset="-128"/>
                <a:cs typeface="ＭＳ Ｐゴシック" pitchFamily="1" charset="-128"/>
              </a:rPr>
              <a:t>Fort Douaumont </a:t>
            </a:r>
          </a:p>
          <a:p>
            <a:r>
              <a:rPr lang="en-US" smtClean="0">
                <a:latin typeface="Arial" pitchFamily="1" charset="0"/>
                <a:ea typeface="ＭＳ Ｐゴシック" pitchFamily="1" charset="-128"/>
                <a:cs typeface="ＭＳ Ｐゴシック" pitchFamily="1" charset="-128"/>
              </a:rPr>
              <a:t>Berlin ’45</a:t>
            </a:r>
          </a:p>
          <a:p>
            <a:r>
              <a:rPr lang="en-US" smtClean="0">
                <a:latin typeface="Arial" pitchFamily="1" charset="0"/>
                <a:ea typeface="ＭＳ Ｐゴシック" pitchFamily="1" charset="-128"/>
                <a:cs typeface="ＭＳ Ｐゴシック" pitchFamily="1" charset="-128"/>
              </a:rPr>
              <a:t>French victim WWI.</a:t>
            </a:r>
          </a:p>
          <a:p>
            <a:endParaRPr lang="en-US" smtClean="0">
              <a:latin typeface="Arial" pitchFamily="1" charset="0"/>
              <a:ea typeface="ＭＳ Ｐゴシック" pitchFamily="1" charset="-128"/>
              <a:cs typeface="ＭＳ Ｐゴシック" pitchFamily="1" charset="-128"/>
            </a:endParaRPr>
          </a:p>
        </p:txBody>
      </p:sp>
      <p:sp>
        <p:nvSpPr>
          <p:cNvPr id="16388" name="Slide Number Placeholder 3"/>
          <p:cNvSpPr>
            <a:spLocks noGrp="1"/>
          </p:cNvSpPr>
          <p:nvPr>
            <p:ph type="sldNum" sz="quarter" idx="5"/>
          </p:nvPr>
        </p:nvSpPr>
        <p:spPr>
          <a:noFill/>
        </p:spPr>
        <p:txBody>
          <a:bodyPr/>
          <a:lstStyle/>
          <a:p>
            <a:fld id="{DA133A4F-16B6-CA43-B88B-D839E760BF5C}" type="slidenum">
              <a:rPr lang="en-US" smtClean="0">
                <a:latin typeface="Arial" pitchFamily="1" charset="0"/>
                <a:ea typeface="ＭＳ Ｐゴシック" pitchFamily="1" charset="-128"/>
                <a:cs typeface="ＭＳ Ｐゴシック" pitchFamily="1" charset="-128"/>
              </a:rPr>
              <a:pPr/>
              <a:t>2</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German 88.  Me 262.  V2</a:t>
            </a:r>
          </a:p>
        </p:txBody>
      </p:sp>
      <p:sp>
        <p:nvSpPr>
          <p:cNvPr id="35844" name="Slide Number Placeholder 3"/>
          <p:cNvSpPr>
            <a:spLocks noGrp="1"/>
          </p:cNvSpPr>
          <p:nvPr>
            <p:ph type="sldNum" sz="quarter" idx="5"/>
          </p:nvPr>
        </p:nvSpPr>
        <p:spPr>
          <a:noFill/>
        </p:spPr>
        <p:txBody>
          <a:bodyPr/>
          <a:lstStyle/>
          <a:p>
            <a:fld id="{80690527-3095-8948-B42C-C9A6971B6D60}" type="slidenum">
              <a:rPr lang="en-US" smtClean="0">
                <a:latin typeface="Arial" pitchFamily="1" charset="0"/>
                <a:ea typeface="ＭＳ Ｐゴシック" pitchFamily="1" charset="-128"/>
                <a:cs typeface="ＭＳ Ｐゴシック" pitchFamily="1" charset="-128"/>
              </a:rPr>
              <a:pPr/>
              <a:t>14</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B of Liayong.  Japanese general and his chief of staff.</a:t>
            </a:r>
          </a:p>
          <a:p>
            <a:r>
              <a:rPr lang="en-US" smtClean="0">
                <a:latin typeface="Arial" pitchFamily="1" charset="0"/>
                <a:ea typeface="ＭＳ Ｐゴシック" pitchFamily="1" charset="-128"/>
                <a:cs typeface="ＭＳ Ｐゴシック" pitchFamily="1" charset="-128"/>
              </a:rPr>
              <a:t>Cassino (1944)</a:t>
            </a:r>
          </a:p>
        </p:txBody>
      </p:sp>
      <p:sp>
        <p:nvSpPr>
          <p:cNvPr id="40964" name="Slide Number Placeholder 3"/>
          <p:cNvSpPr>
            <a:spLocks noGrp="1"/>
          </p:cNvSpPr>
          <p:nvPr>
            <p:ph type="sldNum" sz="quarter" idx="5"/>
          </p:nvPr>
        </p:nvSpPr>
        <p:spPr>
          <a:noFill/>
        </p:spPr>
        <p:txBody>
          <a:bodyPr/>
          <a:lstStyle/>
          <a:p>
            <a:fld id="{BADE3CB9-4E8B-3D4E-893E-B94F0331D9B0}" type="slidenum">
              <a:rPr lang="en-US" smtClean="0">
                <a:latin typeface="Arial" pitchFamily="1" charset="0"/>
                <a:ea typeface="ＭＳ Ｐゴシック" pitchFamily="1" charset="-128"/>
                <a:cs typeface="ＭＳ Ｐゴシック" pitchFamily="1" charset="-128"/>
              </a:rPr>
              <a:pPr/>
              <a:t>20</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Soviet tanks.</a:t>
            </a:r>
          </a:p>
          <a:p>
            <a:r>
              <a:rPr lang="en-US" smtClean="0">
                <a:latin typeface="Arial" pitchFamily="1" charset="0"/>
                <a:ea typeface="ＭＳ Ｐゴシック" pitchFamily="1" charset="-128"/>
                <a:cs typeface="ＭＳ Ｐゴシック" pitchFamily="1" charset="-128"/>
              </a:rPr>
              <a:t>Canadian army during 100 days.</a:t>
            </a:r>
          </a:p>
        </p:txBody>
      </p:sp>
      <p:sp>
        <p:nvSpPr>
          <p:cNvPr id="43012" name="Slide Number Placeholder 3"/>
          <p:cNvSpPr>
            <a:spLocks noGrp="1"/>
          </p:cNvSpPr>
          <p:nvPr>
            <p:ph type="sldNum" sz="quarter" idx="5"/>
          </p:nvPr>
        </p:nvSpPr>
        <p:spPr>
          <a:noFill/>
        </p:spPr>
        <p:txBody>
          <a:bodyPr/>
          <a:lstStyle/>
          <a:p>
            <a:fld id="{86587150-D6CD-F646-9454-37508FEA4339}" type="slidenum">
              <a:rPr lang="en-US" smtClean="0">
                <a:latin typeface="Arial" pitchFamily="1" charset="0"/>
                <a:ea typeface="ＭＳ Ｐゴシック" pitchFamily="1" charset="-128"/>
                <a:cs typeface="ＭＳ Ｐゴシック" pitchFamily="1" charset="-128"/>
              </a:rPr>
              <a:pPr/>
              <a:t>21</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Islandwana a year later.  </a:t>
            </a:r>
          </a:p>
          <a:p>
            <a:r>
              <a:rPr lang="en-US" smtClean="0">
                <a:latin typeface="Arial" pitchFamily="1" charset="0"/>
                <a:ea typeface="ＭＳ Ｐゴシック" pitchFamily="1" charset="-128"/>
                <a:cs typeface="ＭＳ Ｐゴシック" pitchFamily="1" charset="-128"/>
              </a:rPr>
              <a:t>Little Big Horn.</a:t>
            </a:r>
          </a:p>
        </p:txBody>
      </p:sp>
      <p:sp>
        <p:nvSpPr>
          <p:cNvPr id="45060" name="Slide Number Placeholder 3"/>
          <p:cNvSpPr>
            <a:spLocks noGrp="1"/>
          </p:cNvSpPr>
          <p:nvPr>
            <p:ph type="sldNum" sz="quarter" idx="5"/>
          </p:nvPr>
        </p:nvSpPr>
        <p:spPr>
          <a:noFill/>
        </p:spPr>
        <p:txBody>
          <a:bodyPr/>
          <a:lstStyle/>
          <a:p>
            <a:fld id="{73C8DB8D-172A-8647-940D-6EB4925F6DCD}" type="slidenum">
              <a:rPr lang="en-US" smtClean="0">
                <a:latin typeface="Arial" pitchFamily="1" charset="0"/>
                <a:ea typeface="ＭＳ Ｐゴシック" pitchFamily="1" charset="-128"/>
                <a:cs typeface="ＭＳ Ｐゴシック" pitchFamily="1" charset="-128"/>
              </a:rPr>
              <a:pPr/>
              <a:t>22</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Harrison GDP.</a:t>
            </a:r>
          </a:p>
          <a:p>
            <a:r>
              <a:rPr lang="en-US" smtClean="0">
                <a:latin typeface="Arial" pitchFamily="1" charset="0"/>
                <a:ea typeface="ＭＳ Ｐゴシック" pitchFamily="1" charset="-128"/>
                <a:cs typeface="ＭＳ Ｐゴシック" pitchFamily="1" charset="-128"/>
              </a:rPr>
              <a:t>German July 1944 POWs in Moscow. </a:t>
            </a:r>
          </a:p>
        </p:txBody>
      </p:sp>
      <p:sp>
        <p:nvSpPr>
          <p:cNvPr id="50180" name="Slide Number Placeholder 3"/>
          <p:cNvSpPr>
            <a:spLocks noGrp="1"/>
          </p:cNvSpPr>
          <p:nvPr>
            <p:ph type="sldNum" sz="quarter" idx="5"/>
          </p:nvPr>
        </p:nvSpPr>
        <p:spPr>
          <a:noFill/>
        </p:spPr>
        <p:txBody>
          <a:bodyPr/>
          <a:lstStyle/>
          <a:p>
            <a:fld id="{E1FDD6DD-73E5-6A42-B488-565AB700D7CC}" type="slidenum">
              <a:rPr lang="en-US" smtClean="0">
                <a:latin typeface="Arial" pitchFamily="1" charset="0"/>
                <a:ea typeface="ＭＳ Ｐゴシック" pitchFamily="1" charset="-128"/>
                <a:cs typeface="ＭＳ Ｐゴシック" pitchFamily="1" charset="-128"/>
              </a:rPr>
              <a:pPr/>
              <a:t>26</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a:ln/>
        </p:spPr>
      </p:sp>
      <p:sp>
        <p:nvSpPr>
          <p:cNvPr id="56323" name="Notes Placeholder 2"/>
          <p:cNvSpPr>
            <a:spLocks noGrp="1"/>
          </p:cNvSpPr>
          <p:nvPr>
            <p:ph type="body" idx="1"/>
          </p:nvPr>
        </p:nvSpPr>
        <p:spPr>
          <a:noFill/>
          <a:ln/>
        </p:spPr>
        <p:txBody>
          <a:bodyPr/>
          <a:lstStyle/>
          <a:p>
            <a:pPr eaLnBrk="1" hangingPunct="1"/>
            <a:r>
              <a:rPr lang="en-US" smtClean="0">
                <a:latin typeface="Arial" pitchFamily="1" charset="0"/>
                <a:ea typeface="ＭＳ Ｐゴシック" pitchFamily="1" charset="-128"/>
                <a:cs typeface="ＭＳ Ｐゴシック" pitchFamily="1" charset="-128"/>
              </a:rPr>
              <a:t>Karnak and Abu Simbel.</a:t>
            </a:r>
          </a:p>
          <a:p>
            <a:pPr eaLnBrk="1" hangingPunct="1"/>
            <a:r>
              <a:rPr lang="en-US" smtClean="0">
                <a:latin typeface="Arial" pitchFamily="1" charset="0"/>
                <a:ea typeface="ＭＳ Ｐゴシック" pitchFamily="1" charset="-128"/>
                <a:cs typeface="ＭＳ Ｐゴシック" pitchFamily="1" charset="-128"/>
              </a:rPr>
              <a:t>Portion of the legendary walls of Troy (VII), identified as the site of the Trojan War (ca. 1200 BC)</a:t>
            </a:r>
          </a:p>
          <a:p>
            <a:pPr eaLnBrk="1" hangingPunct="1"/>
            <a:r>
              <a:rPr lang="en-US" smtClean="0">
                <a:latin typeface="Arial" pitchFamily="1" charset="0"/>
                <a:ea typeface="ＭＳ Ｐゴシック" pitchFamily="1" charset="-128"/>
                <a:cs typeface="ＭＳ Ｐゴシック" pitchFamily="1" charset="-128"/>
              </a:rPr>
              <a:t>Assyrian siege engine.</a:t>
            </a:r>
          </a:p>
        </p:txBody>
      </p:sp>
      <p:sp>
        <p:nvSpPr>
          <p:cNvPr id="56324" name="Slide Number Placeholder 3"/>
          <p:cNvSpPr>
            <a:spLocks noGrp="1"/>
          </p:cNvSpPr>
          <p:nvPr>
            <p:ph type="sldNum" sz="quarter" idx="5"/>
          </p:nvPr>
        </p:nvSpPr>
        <p:spPr>
          <a:noFill/>
        </p:spPr>
        <p:txBody>
          <a:bodyPr/>
          <a:lstStyle/>
          <a:p>
            <a:fld id="{4F7C79AD-7E01-0A43-A0F0-2F0402C40718}" type="slidenum">
              <a:rPr lang="en-US" smtClean="0">
                <a:latin typeface="Arial" pitchFamily="1" charset="0"/>
                <a:ea typeface="ＭＳ Ｐゴシック" pitchFamily="1" charset="-128"/>
                <a:cs typeface="ＭＳ Ｐゴシック" pitchFamily="1" charset="-128"/>
              </a:rPr>
              <a:pPr/>
              <a:t>31</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From Cipolla, </a:t>
            </a:r>
            <a:r>
              <a:rPr lang="en-US" i="1" smtClean="0">
                <a:latin typeface="Arial" pitchFamily="1" charset="0"/>
                <a:ea typeface="ＭＳ Ｐゴシック" pitchFamily="1" charset="-128"/>
                <a:cs typeface="ＭＳ Ｐゴシック" pitchFamily="1" charset="-128"/>
              </a:rPr>
              <a:t>Before</a:t>
            </a:r>
            <a:r>
              <a:rPr lang="en-US" smtClean="0">
                <a:latin typeface="Arial" pitchFamily="1" charset="0"/>
                <a:ea typeface="ＭＳ Ｐゴシック" pitchFamily="1" charset="-128"/>
                <a:cs typeface="ＭＳ Ｐゴシック" pitchFamily="1" charset="-128"/>
              </a:rPr>
              <a:t>, p236</a:t>
            </a:r>
          </a:p>
        </p:txBody>
      </p:sp>
      <p:sp>
        <p:nvSpPr>
          <p:cNvPr id="68612" name="Slide Number Placeholder 3"/>
          <p:cNvSpPr>
            <a:spLocks noGrp="1"/>
          </p:cNvSpPr>
          <p:nvPr>
            <p:ph type="sldNum" sz="quarter" idx="5"/>
          </p:nvPr>
        </p:nvSpPr>
        <p:spPr>
          <a:noFill/>
        </p:spPr>
        <p:txBody>
          <a:bodyPr/>
          <a:lstStyle/>
          <a:p>
            <a:fld id="{3C6AEB89-1B98-C44B-B1D6-381F526667E0}" type="slidenum">
              <a:rPr lang="en-US" smtClean="0">
                <a:latin typeface="Arial" pitchFamily="1" charset="0"/>
                <a:ea typeface="ＭＳ Ｐゴシック" pitchFamily="1" charset="-128"/>
                <a:cs typeface="ＭＳ Ｐゴシック" pitchFamily="1" charset="-128"/>
              </a:rPr>
              <a:pPr/>
              <a:t>42</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a:ln/>
        </p:spPr>
      </p:sp>
      <p:sp>
        <p:nvSpPr>
          <p:cNvPr id="79875"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Kerensky.  Julian Byng.  Hindenburg and Ludendorff.</a:t>
            </a:r>
          </a:p>
        </p:txBody>
      </p:sp>
      <p:sp>
        <p:nvSpPr>
          <p:cNvPr id="79876" name="Slide Number Placeholder 3"/>
          <p:cNvSpPr>
            <a:spLocks noGrp="1"/>
          </p:cNvSpPr>
          <p:nvPr>
            <p:ph type="sldNum" sz="quarter" idx="5"/>
          </p:nvPr>
        </p:nvSpPr>
        <p:spPr>
          <a:noFill/>
        </p:spPr>
        <p:txBody>
          <a:bodyPr/>
          <a:lstStyle/>
          <a:p>
            <a:fld id="{4F7246D0-A392-D94A-B50A-7A65AAAC94E4}" type="slidenum">
              <a:rPr lang="en-US" smtClean="0">
                <a:latin typeface="Arial" pitchFamily="1" charset="0"/>
                <a:ea typeface="ＭＳ Ｐゴシック" pitchFamily="1" charset="-128"/>
                <a:cs typeface="ＭＳ Ｐゴシック" pitchFamily="1" charset="-128"/>
              </a:rPr>
              <a:pPr/>
              <a:t>52</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Kursk.</a:t>
            </a:r>
          </a:p>
          <a:p>
            <a:r>
              <a:rPr lang="en-US" smtClean="0">
                <a:latin typeface="Arial" pitchFamily="1" charset="0"/>
                <a:ea typeface="ＭＳ Ｐゴシック" pitchFamily="1" charset="-128"/>
                <a:cs typeface="ＭＳ Ｐゴシック" pitchFamily="1" charset="-128"/>
              </a:rPr>
              <a:t>Passchendaele.</a:t>
            </a:r>
          </a:p>
        </p:txBody>
      </p:sp>
      <p:sp>
        <p:nvSpPr>
          <p:cNvPr id="87044" name="Slide Number Placeholder 3"/>
          <p:cNvSpPr>
            <a:spLocks noGrp="1"/>
          </p:cNvSpPr>
          <p:nvPr>
            <p:ph type="sldNum" sz="quarter" idx="5"/>
          </p:nvPr>
        </p:nvSpPr>
        <p:spPr>
          <a:noFill/>
        </p:spPr>
        <p:txBody>
          <a:bodyPr/>
          <a:lstStyle/>
          <a:p>
            <a:fld id="{D977816F-FC67-7848-9192-D004A3EE5359}" type="slidenum">
              <a:rPr lang="en-US" smtClean="0">
                <a:latin typeface="Arial" pitchFamily="1" charset="0"/>
                <a:ea typeface="ＭＳ Ｐゴシック" pitchFamily="1" charset="-128"/>
                <a:cs typeface="ＭＳ Ｐゴシック" pitchFamily="1" charset="-128"/>
              </a:rPr>
              <a:pPr/>
              <a:t>58</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a:ln/>
        </p:spPr>
      </p:sp>
      <p:sp>
        <p:nvSpPr>
          <p:cNvPr id="93187" name="Notes Placeholder 2"/>
          <p:cNvSpPr>
            <a:spLocks noGrp="1"/>
          </p:cNvSpPr>
          <p:nvPr>
            <p:ph type="body" idx="1"/>
          </p:nvPr>
        </p:nvSpPr>
        <p:spPr>
          <a:noFill/>
          <a:ln/>
        </p:spPr>
        <p:txBody>
          <a:bodyPr/>
          <a:lstStyle/>
          <a:p>
            <a:pPr eaLnBrk="1" hangingPunct="1"/>
            <a:r>
              <a:rPr lang="en-US" smtClean="0">
                <a:latin typeface="Arial" pitchFamily="1" charset="0"/>
                <a:ea typeface="ＭＳ Ｐゴシック" pitchFamily="1" charset="-128"/>
                <a:cs typeface="ＭＳ Ｐゴシック" pitchFamily="1" charset="-128"/>
              </a:rPr>
              <a:t>Napoleon crossing the Alps.</a:t>
            </a:r>
          </a:p>
          <a:p>
            <a:pPr eaLnBrk="1" hangingPunct="1"/>
            <a:r>
              <a:rPr lang="en-US" smtClean="0">
                <a:latin typeface="Arial" pitchFamily="1" charset="0"/>
                <a:ea typeface="ＭＳ Ｐゴシック" pitchFamily="1" charset="-128"/>
                <a:cs typeface="ＭＳ Ｐゴシック" pitchFamily="1" charset="-128"/>
              </a:rPr>
              <a:t>Mongols fighting the Teutonic Order at B of Liegnitz, 1241.</a:t>
            </a:r>
          </a:p>
          <a:p>
            <a:pPr eaLnBrk="1" hangingPunct="1"/>
            <a:r>
              <a:rPr lang="en-US" smtClean="0">
                <a:latin typeface="Arial" pitchFamily="1" charset="0"/>
                <a:ea typeface="ＭＳ Ｐゴシック" pitchFamily="1" charset="-128"/>
                <a:cs typeface="ＭＳ Ｐゴシック" pitchFamily="1" charset="-128"/>
              </a:rPr>
              <a:t>Aftermath of Manzikert.  [incompetence matters]</a:t>
            </a:r>
            <a:r>
              <a:rPr lang="en-US" smtClean="0">
                <a:latin typeface="Helvetica" pitchFamily="1" charset="0"/>
                <a:ea typeface="ＭＳ Ｐゴシック" pitchFamily="1" charset="-128"/>
                <a:cs typeface="ＭＳ Ｐゴシック" pitchFamily="1" charset="-128"/>
              </a:rPr>
              <a:t> </a:t>
            </a:r>
          </a:p>
          <a:p>
            <a:pPr eaLnBrk="1" hangingPunct="1"/>
            <a:r>
              <a:rPr lang="en-US" smtClean="0">
                <a:latin typeface="Helvetica" pitchFamily="1" charset="0"/>
                <a:ea typeface="ＭＳ Ｐゴシック" pitchFamily="1" charset="-128"/>
                <a:cs typeface="ＭＳ Ｐゴシック" pitchFamily="1" charset="-128"/>
              </a:rPr>
              <a:t>Huey UH-1D helicopters in Vietnam, 1966. UH-1D helicopters airlift members of the 2nd Battalion, 14th Infantry Regiment from the Filhol Rubber Plantation area to a new staging area, during Operation "Wahiawa," a search and destroy mission conducted by the 25th Infantry Division, northeast of Cu Chi, 1966. </a:t>
            </a:r>
            <a:r>
              <a:rPr lang="en-US" u="sng" smtClean="0">
                <a:solidFill>
                  <a:srgbClr val="4068B6"/>
                </a:solidFill>
                <a:latin typeface="Helvetica" pitchFamily="1" charset="0"/>
                <a:ea typeface="ＭＳ Ｐゴシック" pitchFamily="1" charset="-128"/>
                <a:cs typeface="ＭＳ Ｐゴシック" pitchFamily="1" charset="-128"/>
                <a:hlinkClick r:id="rId3"/>
              </a:rPr>
              <a:t>US Archiv ARCWEB</a:t>
            </a:r>
            <a:r>
              <a:rPr lang="en-US" smtClean="0">
                <a:latin typeface="Arial" pitchFamily="1" charset="0"/>
                <a:ea typeface="ＭＳ Ｐゴシック" pitchFamily="1" charset="-128"/>
                <a:cs typeface="ＭＳ Ｐゴシック" pitchFamily="1" charset="-128"/>
              </a:rPr>
              <a:t> ARC Identifier: 530610</a:t>
            </a:r>
            <a:r>
              <a:rPr lang="en-US" b="1" smtClean="0">
                <a:latin typeface="Helvetica-Bold" charset="0"/>
                <a:ea typeface="ＭＳ Ｐゴシック" pitchFamily="1" charset="-128"/>
                <a:cs typeface="ＭＳ Ｐゴシック" pitchFamily="1" charset="-128"/>
              </a:rPr>
              <a:t>Date</a:t>
            </a:r>
            <a:r>
              <a:rPr lang="en-US" smtClean="0">
                <a:latin typeface="Helvetica" pitchFamily="1" charset="0"/>
                <a:ea typeface="ＭＳ Ｐゴシック" pitchFamily="1" charset="-128"/>
                <a:cs typeface="ＭＳ Ｐゴシック" pitchFamily="1" charset="-128"/>
              </a:rPr>
              <a:t>1966</a:t>
            </a:r>
            <a:r>
              <a:rPr lang="en-US" b="1" smtClean="0">
                <a:latin typeface="Helvetica-Bold" charset="0"/>
                <a:ea typeface="ＭＳ Ｐゴシック" pitchFamily="1" charset="-128"/>
                <a:cs typeface="ＭＳ Ｐゴシック" pitchFamily="1" charset="-128"/>
              </a:rPr>
              <a:t>Author</a:t>
            </a:r>
            <a:r>
              <a:rPr lang="en-US" smtClean="0">
                <a:latin typeface="Helvetica" pitchFamily="1" charset="0"/>
                <a:ea typeface="ＭＳ Ｐゴシック" pitchFamily="1" charset="-128"/>
                <a:cs typeface="ＭＳ Ｐゴシック" pitchFamily="1" charset="-128"/>
              </a:rPr>
              <a:t>James K. F. Dung, SFC, Photographer.</a:t>
            </a:r>
          </a:p>
          <a:p>
            <a:pPr eaLnBrk="1" hangingPunct="1"/>
            <a:r>
              <a:rPr lang="en-US" smtClean="0">
                <a:latin typeface="Times-Roman" charset="0"/>
                <a:ea typeface="ＭＳ Ｐゴシック" pitchFamily="1" charset="-128"/>
                <a:cs typeface="ＭＳ Ｐゴシック" pitchFamily="1" charset="-128"/>
              </a:rPr>
              <a:t>A precision air strike takes out an insurgent stronghold as Marines with 3rd Battalion, 1st Marine Regiment, 1st Marine Division, move forward through the city of Fallujah, Iraq, November 10, 2004. </a:t>
            </a:r>
            <a:r>
              <a:rPr lang="en-US" b="1" smtClean="0">
                <a:latin typeface="Times-Bold" charset="0"/>
                <a:ea typeface="ＭＳ Ｐゴシック" pitchFamily="1" charset="-128"/>
                <a:cs typeface="ＭＳ Ｐゴシック" pitchFamily="1" charset="-128"/>
              </a:rPr>
              <a:t>Photo credit: </a:t>
            </a:r>
            <a:r>
              <a:rPr lang="en-US" smtClean="0">
                <a:latin typeface="Times-Roman" charset="0"/>
                <a:ea typeface="ＭＳ Ｐゴシック" pitchFamily="1" charset="-128"/>
                <a:cs typeface="ＭＳ Ｐゴシック" pitchFamily="1" charset="-128"/>
              </a:rPr>
              <a:t>DoD photo by Lance Cpl. Thomas D. Hudzinski, U.S. Marine Corps. Presented by </a:t>
            </a:r>
            <a:r>
              <a:rPr lang="en-US" u="sng" smtClean="0">
                <a:solidFill>
                  <a:srgbClr val="001FE7"/>
                </a:solidFill>
                <a:latin typeface="Arial" pitchFamily="1" charset="0"/>
                <a:ea typeface="ＭＳ Ｐゴシック" pitchFamily="1" charset="-128"/>
                <a:cs typeface="ＭＳ Ｐゴシック" pitchFamily="1" charset="-128"/>
                <a:hlinkClick r:id="rId4"/>
              </a:rPr>
              <a:t>USCENTCOM</a:t>
            </a:r>
            <a:endParaRPr lang="en-US" u="sng" smtClean="0">
              <a:solidFill>
                <a:srgbClr val="001FE7"/>
              </a:solidFill>
              <a:latin typeface="Arial" pitchFamily="1" charset="0"/>
              <a:ea typeface="ＭＳ Ｐゴシック" pitchFamily="1" charset="-128"/>
              <a:cs typeface="ＭＳ Ｐゴシック" pitchFamily="1" charset="-128"/>
            </a:endParaRPr>
          </a:p>
          <a:p>
            <a:pPr eaLnBrk="1" hangingPunct="1"/>
            <a:endParaRPr lang="en-US" smtClean="0">
              <a:latin typeface="Helvetica" pitchFamily="1" charset="0"/>
              <a:ea typeface="ＭＳ Ｐゴシック" pitchFamily="1" charset="-128"/>
              <a:cs typeface="ＭＳ Ｐゴシック" pitchFamily="1" charset="-128"/>
            </a:endParaRPr>
          </a:p>
          <a:p>
            <a:pPr eaLnBrk="1" hangingPunct="1"/>
            <a:endParaRPr lang="en-US" smtClean="0">
              <a:latin typeface="Arial" pitchFamily="1" charset="0"/>
              <a:ea typeface="ＭＳ Ｐゴシック" pitchFamily="1" charset="-128"/>
              <a:cs typeface="ＭＳ Ｐゴシック" pitchFamily="1" charset="-128"/>
            </a:endParaRPr>
          </a:p>
          <a:p>
            <a:r>
              <a:rPr lang="en-US" smtClean="0">
                <a:latin typeface="Arial" pitchFamily="1" charset="0"/>
                <a:ea typeface="ＭＳ Ｐゴシック" pitchFamily="1" charset="-128"/>
                <a:cs typeface="ＭＳ Ｐゴシック" pitchFamily="1" charset="-128"/>
              </a:rPr>
              <a:t>Morella paintings.  Early Neolithic.  (white picture)</a:t>
            </a:r>
          </a:p>
          <a:p>
            <a:endParaRPr lang="en-US" smtClean="0">
              <a:latin typeface="Arial" pitchFamily="1" charset="0"/>
              <a:ea typeface="ＭＳ Ｐゴシック" pitchFamily="1" charset="-128"/>
              <a:cs typeface="ＭＳ Ｐゴシック" pitchFamily="1" charset="-128"/>
            </a:endParaRPr>
          </a:p>
          <a:p>
            <a:endParaRPr lang="en-US" smtClean="0">
              <a:latin typeface="Arial" pitchFamily="1" charset="0"/>
              <a:ea typeface="ＭＳ Ｐゴシック" pitchFamily="1" charset="-128"/>
              <a:cs typeface="ＭＳ Ｐゴシック" pitchFamily="1" charset="-128"/>
            </a:endParaRPr>
          </a:p>
          <a:p>
            <a:endParaRPr lang="en-US" smtClean="0">
              <a:latin typeface="Arial" pitchFamily="1" charset="0"/>
              <a:ea typeface="ＭＳ Ｐゴシック" pitchFamily="1" charset="-128"/>
              <a:cs typeface="ＭＳ Ｐゴシック" pitchFamily="1" charset="-128"/>
            </a:endParaRPr>
          </a:p>
        </p:txBody>
      </p:sp>
      <p:sp>
        <p:nvSpPr>
          <p:cNvPr id="93188" name="Slide Number Placeholder 3"/>
          <p:cNvSpPr>
            <a:spLocks noGrp="1"/>
          </p:cNvSpPr>
          <p:nvPr>
            <p:ph type="sldNum" sz="quarter" idx="5"/>
          </p:nvPr>
        </p:nvSpPr>
        <p:spPr>
          <a:noFill/>
        </p:spPr>
        <p:txBody>
          <a:bodyPr/>
          <a:lstStyle/>
          <a:p>
            <a:fld id="{B9B5D573-DD77-1A43-8DFE-94D9BB378901}" type="slidenum">
              <a:rPr lang="en-US" smtClean="0">
                <a:latin typeface="Arial" pitchFamily="1" charset="0"/>
                <a:ea typeface="ＭＳ Ｐゴシック" pitchFamily="1" charset="-128"/>
                <a:cs typeface="ＭＳ Ｐゴシック" pitchFamily="1" charset="-128"/>
              </a:rPr>
              <a:pPr/>
              <a:t>63</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Rise of Prussia and Frederick the Great.</a:t>
            </a:r>
          </a:p>
        </p:txBody>
      </p:sp>
      <p:sp>
        <p:nvSpPr>
          <p:cNvPr id="18436" name="Slide Number Placeholder 3"/>
          <p:cNvSpPr>
            <a:spLocks noGrp="1"/>
          </p:cNvSpPr>
          <p:nvPr>
            <p:ph type="sldNum" sz="quarter" idx="5"/>
          </p:nvPr>
        </p:nvSpPr>
        <p:spPr>
          <a:noFill/>
        </p:spPr>
        <p:txBody>
          <a:bodyPr/>
          <a:lstStyle/>
          <a:p>
            <a:fld id="{E2F25269-06D8-3C4E-A6E7-6CD2C761B642}" type="slidenum">
              <a:rPr lang="en-US" smtClean="0">
                <a:latin typeface="Arial" pitchFamily="1" charset="0"/>
                <a:ea typeface="ＭＳ Ｐゴシック" pitchFamily="1" charset="-128"/>
                <a:cs typeface="ＭＳ Ｐゴシック" pitchFamily="1" charset="-128"/>
              </a:rPr>
              <a:pPr/>
              <a:t>3</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9150299-F3F2-0F41-B8C1-A02D836F983B}" type="slidenum">
              <a:rPr lang="en-US">
                <a:latin typeface="Arial" pitchFamily="1" charset="0"/>
                <a:ea typeface="ＭＳ Ｐゴシック" pitchFamily="1" charset="-128"/>
                <a:cs typeface="ＭＳ Ｐゴシック" pitchFamily="1" charset="-128"/>
              </a:rPr>
              <a:pPr/>
              <a:t>64</a:t>
            </a:fld>
            <a:endParaRPr lang="en-US">
              <a:latin typeface="Arial" pitchFamily="1" charset="0"/>
              <a:ea typeface="ＭＳ Ｐゴシック" pitchFamily="1" charset="-128"/>
              <a:cs typeface="ＭＳ Ｐゴシック" pitchFamily="1" charset="-128"/>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 charset="-128"/>
                <a:cs typeface="ＭＳ Ｐゴシック" pitchFamily="1" charset="-128"/>
              </a:rPr>
              <a:t>French and British at Waterloo.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2EF385F-3D77-1041-BD19-7F8A9D7956F3}" type="slidenum">
              <a:rPr lang="en-US">
                <a:latin typeface="Arial" pitchFamily="1" charset="0"/>
                <a:ea typeface="ＭＳ Ｐゴシック" pitchFamily="1" charset="-128"/>
                <a:cs typeface="ＭＳ Ｐゴシック" pitchFamily="1" charset="-128"/>
              </a:rPr>
              <a:pPr/>
              <a:t>65</a:t>
            </a:fld>
            <a:endParaRPr lang="en-US">
              <a:latin typeface="Arial" pitchFamily="1" charset="0"/>
              <a:ea typeface="ＭＳ Ｐゴシック" pitchFamily="1" charset="-128"/>
              <a:cs typeface="ＭＳ Ｐゴシック" pitchFamily="1" charset="-128"/>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B21CBBB-E3C5-6C47-BB5D-E03071B19F76}" type="slidenum">
              <a:rPr lang="en-US">
                <a:latin typeface="Arial" pitchFamily="1" charset="0"/>
                <a:ea typeface="ＭＳ Ｐゴシック" pitchFamily="1" charset="-128"/>
                <a:cs typeface="ＭＳ Ｐゴシック" pitchFamily="1" charset="-128"/>
              </a:rPr>
              <a:pPr/>
              <a:t>66</a:t>
            </a:fld>
            <a:endParaRPr lang="en-US">
              <a:latin typeface="Arial" pitchFamily="1" charset="0"/>
              <a:ea typeface="ＭＳ Ｐゴシック" pitchFamily="1" charset="-128"/>
              <a:cs typeface="ＭＳ Ｐゴシック" pitchFamily="1" charset="-128"/>
            </a:endParaRPr>
          </a:p>
        </p:txBody>
      </p:sp>
      <p:sp>
        <p:nvSpPr>
          <p:cNvPr id="99331" name="Rectangle 1026"/>
          <p:cNvSpPr>
            <a:spLocks noGrp="1" noRot="1" noChangeAspect="1" noChangeArrowheads="1" noTextEdit="1"/>
          </p:cNvSpPr>
          <p:nvPr>
            <p:ph type="sldImg"/>
          </p:nvPr>
        </p:nvSpPr>
        <p:spPr>
          <a:ln/>
        </p:spPr>
      </p:sp>
      <p:sp>
        <p:nvSpPr>
          <p:cNvPr id="99332" name="Rectangle 1027"/>
          <p:cNvSpPr>
            <a:spLocks noGrp="1" noChangeArrowheads="1"/>
          </p:cNvSpPr>
          <p:nvPr>
            <p:ph type="body" idx="1"/>
          </p:nvPr>
        </p:nvSpPr>
        <p:spPr>
          <a:noFill/>
          <a:ln/>
        </p:spPr>
        <p:txBody>
          <a:bodyPr/>
          <a:lstStyle/>
          <a:p>
            <a:pPr eaLnBrk="1" hangingPunct="1"/>
            <a:r>
              <a:rPr lang="en-US">
                <a:solidFill>
                  <a:srgbClr val="873819"/>
                </a:solidFill>
                <a:latin typeface="ArialMT" charset="0"/>
                <a:ea typeface="ＭＳ Ｐゴシック" pitchFamily="1" charset="-128"/>
                <a:cs typeface="ＭＳ Ｐゴシック" pitchFamily="1" charset="-128"/>
              </a:rPr>
              <a:t>Rock carving from Bronze Age.</a:t>
            </a:r>
          </a:p>
          <a:p>
            <a:pPr eaLnBrk="1" hangingPunct="1"/>
            <a:r>
              <a:rPr lang="en-US">
                <a:solidFill>
                  <a:srgbClr val="873819"/>
                </a:solidFill>
                <a:latin typeface="ArialMT" charset="0"/>
                <a:ea typeface="ＭＳ Ｐゴシック" pitchFamily="1" charset="-128"/>
                <a:cs typeface="ＭＳ Ｐゴシック" pitchFamily="1" charset="-128"/>
              </a:rPr>
              <a:t>The Somme.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5AFEF89-6DA9-0545-92E5-4DBC2D8BFC94}" type="slidenum">
              <a:rPr lang="en-US">
                <a:latin typeface="Arial" pitchFamily="1" charset="0"/>
                <a:ea typeface="ＭＳ Ｐゴシック" pitchFamily="1" charset="-128"/>
                <a:cs typeface="ＭＳ Ｐゴシック" pitchFamily="1" charset="-128"/>
              </a:rPr>
              <a:pPr/>
              <a:t>67</a:t>
            </a:fld>
            <a:endParaRPr lang="en-US">
              <a:latin typeface="Arial" pitchFamily="1" charset="0"/>
              <a:ea typeface="ＭＳ Ｐゴシック" pitchFamily="1" charset="-128"/>
              <a:cs typeface="ＭＳ Ｐゴシック" pitchFamily="1" charset="-128"/>
            </a:endParaRPr>
          </a:p>
        </p:txBody>
      </p:sp>
      <p:sp>
        <p:nvSpPr>
          <p:cNvPr id="101379" name="Rectangle 1026"/>
          <p:cNvSpPr>
            <a:spLocks noGrp="1" noRot="1" noChangeAspect="1" noChangeArrowheads="1" noTextEdit="1"/>
          </p:cNvSpPr>
          <p:nvPr>
            <p:ph type="sldImg"/>
          </p:nvPr>
        </p:nvSpPr>
        <p:spPr>
          <a:ln/>
        </p:spPr>
      </p:sp>
      <p:sp>
        <p:nvSpPr>
          <p:cNvPr id="101380" name="Rectangle 1027"/>
          <p:cNvSpPr>
            <a:spLocks noGrp="1" noChangeArrowheads="1"/>
          </p:cNvSpPr>
          <p:nvPr>
            <p:ph type="body" idx="1"/>
          </p:nvPr>
        </p:nvSpPr>
        <p:spPr>
          <a:noFill/>
          <a:ln/>
        </p:spPr>
        <p:txBody>
          <a:bodyPr/>
          <a:lstStyle/>
          <a:p>
            <a:pPr eaLnBrk="1" hangingPunct="1"/>
            <a:endParaRPr lang="en-US" smtClean="0">
              <a:latin typeface="Arial" pitchFamily="1" charset="0"/>
              <a:ea typeface="ＭＳ Ｐゴシック" pitchFamily="1" charset="-128"/>
              <a:cs typeface="ＭＳ Ｐゴシック" pitchFamily="1" charset="-128"/>
            </a:endParaRPr>
          </a:p>
          <a:p>
            <a:pPr eaLnBrk="1" hangingPunct="1"/>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EDA2E8D-492E-CE46-958F-5BDCA7B73A64}" type="slidenum">
              <a:rPr lang="en-US">
                <a:latin typeface="Arial" pitchFamily="1" charset="0"/>
                <a:ea typeface="ＭＳ Ｐゴシック" pitchFamily="1" charset="-128"/>
                <a:cs typeface="ＭＳ Ｐゴシック" pitchFamily="1" charset="-128"/>
              </a:rPr>
              <a:pPr/>
              <a:t>76</a:t>
            </a:fld>
            <a:endParaRPr lang="en-US">
              <a:latin typeface="Arial" pitchFamily="1" charset="0"/>
              <a:ea typeface="ＭＳ Ｐゴシック" pitchFamily="1" charset="-128"/>
              <a:cs typeface="ＭＳ Ｐゴシック" pitchFamily="1" charset="-128"/>
            </a:endParaRPr>
          </a:p>
        </p:txBody>
      </p:sp>
      <p:sp>
        <p:nvSpPr>
          <p:cNvPr id="111619" name="Rectangle 1026"/>
          <p:cNvSpPr>
            <a:spLocks noGrp="1" noRot="1" noChangeAspect="1" noChangeArrowheads="1" noTextEdit="1"/>
          </p:cNvSpPr>
          <p:nvPr>
            <p:ph type="sldImg"/>
          </p:nvPr>
        </p:nvSpPr>
        <p:spPr>
          <a:ln/>
        </p:spPr>
      </p:sp>
      <p:sp>
        <p:nvSpPr>
          <p:cNvPr id="111620" name="Rectangle 1027"/>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 charset="-128"/>
                <a:cs typeface="ＭＳ Ｐゴシック" pitchFamily="1" charset="-128"/>
              </a:rPr>
              <a:t>Krek de Chavaliers, Syria (completed 1140, home to 2,000 Hospitalers &amp; 8,000 refuge peasants.  Fell 1271).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BC878B4-4C18-ED46-91CE-E14054626002}" type="slidenum">
              <a:rPr lang="en-US">
                <a:latin typeface="Arial" pitchFamily="1" charset="0"/>
                <a:ea typeface="ＭＳ Ｐゴシック" pitchFamily="1" charset="-128"/>
                <a:cs typeface="ＭＳ Ｐゴシック" pitchFamily="1" charset="-128"/>
              </a:rPr>
              <a:pPr/>
              <a:t>78</a:t>
            </a:fld>
            <a:endParaRPr lang="en-US">
              <a:latin typeface="Arial" pitchFamily="1" charset="0"/>
              <a:ea typeface="ＭＳ Ｐゴシック" pitchFamily="1" charset="-128"/>
              <a:cs typeface="ＭＳ Ｐゴシック" pitchFamily="1" charset="-128"/>
            </a:endParaRPr>
          </a:p>
        </p:txBody>
      </p:sp>
      <p:sp>
        <p:nvSpPr>
          <p:cNvPr id="114691" name="Rectangle 1026"/>
          <p:cNvSpPr>
            <a:spLocks noGrp="1" noRot="1" noChangeAspect="1" noChangeArrowheads="1" noTextEdit="1"/>
          </p:cNvSpPr>
          <p:nvPr>
            <p:ph type="sldImg"/>
          </p:nvPr>
        </p:nvSpPr>
        <p:spPr>
          <a:ln/>
        </p:spPr>
      </p:sp>
      <p:sp>
        <p:nvSpPr>
          <p:cNvPr id="114692" name="Rectangle 1027"/>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 charset="-128"/>
                <a:cs typeface="ＭＳ Ｐゴシック" pitchFamily="1" charset="-128"/>
              </a:rPr>
              <a:t>German forces during Operation Blue, Summer 1942 (would take them to the gates of Stalingrad).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2E86AE1-5C63-C24B-8A1B-E7A8A94831F2}" type="slidenum">
              <a:rPr lang="en-US">
                <a:latin typeface="Arial" pitchFamily="1" charset="0"/>
                <a:ea typeface="ＭＳ Ｐゴシック" pitchFamily="1" charset="-128"/>
                <a:cs typeface="ＭＳ Ｐゴシック" pitchFamily="1" charset="-128"/>
              </a:rPr>
              <a:pPr/>
              <a:t>79</a:t>
            </a:fld>
            <a:endParaRPr lang="en-US">
              <a:latin typeface="Arial" pitchFamily="1" charset="0"/>
              <a:ea typeface="ＭＳ Ｐゴシック" pitchFamily="1" charset="-128"/>
              <a:cs typeface="ＭＳ Ｐゴシック" pitchFamily="1" charset="-128"/>
            </a:endParaRPr>
          </a:p>
        </p:txBody>
      </p:sp>
      <p:sp>
        <p:nvSpPr>
          <p:cNvPr id="116739" name="Rectangle 1026"/>
          <p:cNvSpPr>
            <a:spLocks noGrp="1" noRot="1" noChangeAspect="1" noChangeArrowheads="1" noTextEdit="1"/>
          </p:cNvSpPr>
          <p:nvPr>
            <p:ph type="sldImg"/>
          </p:nvPr>
        </p:nvSpPr>
        <p:spPr>
          <a:ln/>
        </p:spPr>
      </p:sp>
      <p:sp>
        <p:nvSpPr>
          <p:cNvPr id="116740" name="Rectangle 1027"/>
          <p:cNvSpPr>
            <a:spLocks noGrp="1" noChangeArrowheads="1"/>
          </p:cNvSpPr>
          <p:nvPr>
            <p:ph type="body" idx="1"/>
          </p:nvPr>
        </p:nvSpPr>
        <p:spPr>
          <a:noFill/>
          <a:ln/>
        </p:spPr>
        <p:txBody>
          <a:bodyPr/>
          <a:lstStyle/>
          <a:p>
            <a:pPr eaLnBrk="1" hangingPunct="1"/>
            <a:r>
              <a:rPr lang="en-US" sz="600">
                <a:latin typeface="Helvetica" pitchFamily="1" charset="0"/>
                <a:ea typeface="ＭＳ Ｐゴシック" pitchFamily="1" charset="-128"/>
                <a:cs typeface="ＭＳ Ｐゴシック" pitchFamily="1" charset="-128"/>
              </a:rPr>
              <a:t>Soviet soldiers fighting during the </a:t>
            </a:r>
            <a:r>
              <a:rPr lang="en-US" sz="600">
                <a:solidFill>
                  <a:srgbClr val="0E32B3"/>
                </a:solidFill>
                <a:latin typeface="Arial" pitchFamily="1" charset="0"/>
                <a:ea typeface="ＭＳ Ｐゴシック" pitchFamily="1" charset="-128"/>
                <a:cs typeface="ＭＳ Ｐゴシック" pitchFamily="1" charset="-128"/>
                <a:hlinkClick r:id="rId3"/>
              </a:rPr>
              <a:t>Battle of Stalingrad</a:t>
            </a:r>
            <a:r>
              <a:rPr lang="en-US" sz="600">
                <a:latin typeface="Helvetica" pitchFamily="1" charset="0"/>
                <a:ea typeface="ＭＳ Ｐゴシック" pitchFamily="1" charset="-128"/>
                <a:cs typeface="ＭＳ Ｐゴシック" pitchFamily="1" charset="-128"/>
              </a:rPr>
              <a:t>, 1942 - a turning point in the war (CGSC).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295B9CD-7DC5-2445-AC4B-E4675B8B5482}" type="slidenum">
              <a:rPr lang="en-US">
                <a:latin typeface="Arial" pitchFamily="1" charset="0"/>
                <a:ea typeface="ＭＳ Ｐゴシック" pitchFamily="1" charset="-128"/>
                <a:cs typeface="ＭＳ Ｐゴシック" pitchFamily="1" charset="-128"/>
              </a:rPr>
              <a:pPr/>
              <a:t>80</a:t>
            </a:fld>
            <a:endParaRPr lang="en-US">
              <a:latin typeface="Arial" pitchFamily="1" charset="0"/>
              <a:ea typeface="ＭＳ Ｐゴシック" pitchFamily="1" charset="-128"/>
              <a:cs typeface="ＭＳ Ｐゴシック" pitchFamily="1" charset="-128"/>
            </a:endParaRPr>
          </a:p>
        </p:txBody>
      </p:sp>
      <p:sp>
        <p:nvSpPr>
          <p:cNvPr id="118787" name="Rectangle 1026"/>
          <p:cNvSpPr>
            <a:spLocks noGrp="1" noRot="1" noChangeAspect="1" noChangeArrowheads="1" noTextEdit="1"/>
          </p:cNvSpPr>
          <p:nvPr>
            <p:ph type="sldImg"/>
          </p:nvPr>
        </p:nvSpPr>
        <p:spPr>
          <a:ln/>
        </p:spPr>
      </p:sp>
      <p:sp>
        <p:nvSpPr>
          <p:cNvPr id="118788" name="Rectangle 1027"/>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 charset="-128"/>
                <a:cs typeface="ＭＳ Ｐゴシック" pitchFamily="1" charset="-128"/>
              </a:rPr>
              <a:t>Harrison: GDP.</a:t>
            </a:r>
          </a:p>
          <a:p>
            <a:pPr eaLnBrk="1" hangingPunct="1"/>
            <a:endParaRPr lang="en-US">
              <a:latin typeface="Arial" pitchFamily="1" charset="0"/>
              <a:ea typeface="ＭＳ Ｐゴシック" pitchFamily="1" charset="-128"/>
              <a:cs typeface="ＭＳ Ｐゴシック" pitchFamily="1" charset="-128"/>
            </a:endParaRPr>
          </a:p>
          <a:p>
            <a:pPr eaLnBrk="1" hangingPunct="1"/>
            <a:r>
              <a:rPr lang="en-US" sz="600">
                <a:latin typeface="Helvetica" pitchFamily="1" charset="0"/>
                <a:ea typeface="ＭＳ Ｐゴシック" pitchFamily="1" charset="-128"/>
                <a:cs typeface="ＭＳ Ｐゴシック" pitchFamily="1" charset="-128"/>
              </a:rPr>
              <a:t>Soviet soldiers </a:t>
            </a:r>
            <a:r>
              <a:rPr lang="en-US" sz="600">
                <a:solidFill>
                  <a:srgbClr val="0E32B3"/>
                </a:solidFill>
                <a:latin typeface="Arial" pitchFamily="1" charset="0"/>
                <a:ea typeface="ＭＳ Ｐゴシック" pitchFamily="1" charset="-128"/>
                <a:cs typeface="ＭＳ Ｐゴシック" pitchFamily="1" charset="-128"/>
                <a:hlinkClick r:id="rId3"/>
              </a:rPr>
              <a:t>Mikhail Yegorov</a:t>
            </a:r>
            <a:r>
              <a:rPr lang="en-US" sz="600">
                <a:latin typeface="Helvetica" pitchFamily="1" charset="0"/>
                <a:ea typeface="ＭＳ Ｐゴシック" pitchFamily="1" charset="-128"/>
                <a:cs typeface="ＭＳ Ｐゴシック" pitchFamily="1" charset="-128"/>
              </a:rPr>
              <a:t> and </a:t>
            </a:r>
            <a:r>
              <a:rPr lang="en-US" sz="600">
                <a:solidFill>
                  <a:srgbClr val="0E32B3"/>
                </a:solidFill>
                <a:latin typeface="Arial" pitchFamily="1" charset="0"/>
                <a:ea typeface="ＭＳ Ｐゴシック" pitchFamily="1" charset="-128"/>
                <a:cs typeface="ＭＳ Ｐゴシック" pitchFamily="1" charset="-128"/>
                <a:hlinkClick r:id="rId4"/>
              </a:rPr>
              <a:t>Meliton Kantaria</a:t>
            </a:r>
            <a:r>
              <a:rPr lang="en-US" sz="600">
                <a:latin typeface="Helvetica" pitchFamily="1" charset="0"/>
                <a:ea typeface="ＭＳ Ｐゴシック" pitchFamily="1" charset="-128"/>
                <a:cs typeface="ＭＳ Ｐゴシック" pitchFamily="1" charset="-128"/>
              </a:rPr>
              <a:t> of the Soviet 756th Rifle Regiment raising the </a:t>
            </a:r>
            <a:r>
              <a:rPr lang="en-US" sz="600">
                <a:solidFill>
                  <a:srgbClr val="0E32B3"/>
                </a:solidFill>
                <a:latin typeface="Arial" pitchFamily="1" charset="0"/>
                <a:ea typeface="ＭＳ Ｐゴシック" pitchFamily="1" charset="-128"/>
                <a:cs typeface="ＭＳ Ｐゴシック" pitchFamily="1" charset="-128"/>
                <a:hlinkClick r:id="rId5"/>
              </a:rPr>
              <a:t>Soviet flag</a:t>
            </a:r>
            <a:r>
              <a:rPr lang="en-US" sz="600">
                <a:latin typeface="Helvetica" pitchFamily="1" charset="0"/>
                <a:ea typeface="ＭＳ Ｐゴシック" pitchFamily="1" charset="-128"/>
                <a:cs typeface="ＭＳ Ｐゴシック" pitchFamily="1" charset="-128"/>
              </a:rPr>
              <a:t> over the </a:t>
            </a:r>
            <a:r>
              <a:rPr lang="en-US" sz="600">
                <a:solidFill>
                  <a:srgbClr val="0E32B3"/>
                </a:solidFill>
                <a:latin typeface="Arial" pitchFamily="1" charset="0"/>
                <a:ea typeface="ＭＳ Ｐゴシック" pitchFamily="1" charset="-128"/>
                <a:cs typeface="ＭＳ Ｐゴシック" pitchFamily="1" charset="-128"/>
                <a:hlinkClick r:id="rId6"/>
              </a:rPr>
              <a:t>Reichstag</a:t>
            </a:r>
            <a:r>
              <a:rPr lang="en-US" sz="600">
                <a:latin typeface="Helvetica" pitchFamily="1" charset="0"/>
                <a:ea typeface="ＭＳ Ｐゴシック" pitchFamily="1" charset="-128"/>
                <a:cs typeface="ＭＳ Ｐゴシック" pitchFamily="1" charset="-128"/>
              </a:rPr>
              <a:t> during the </a:t>
            </a:r>
            <a:r>
              <a:rPr lang="en-US" sz="600">
                <a:solidFill>
                  <a:srgbClr val="0E32B3"/>
                </a:solidFill>
                <a:latin typeface="Arial" pitchFamily="1" charset="0"/>
                <a:ea typeface="ＭＳ Ｐゴシック" pitchFamily="1" charset="-128"/>
                <a:cs typeface="ＭＳ Ｐゴシック" pitchFamily="1" charset="-128"/>
                <a:hlinkClick r:id="rId7"/>
              </a:rPr>
              <a:t>Battle of Berlin</a:t>
            </a:r>
            <a:r>
              <a:rPr lang="en-US" sz="600">
                <a:latin typeface="Helvetica" pitchFamily="1" charset="0"/>
                <a:ea typeface="ＭＳ Ｐゴシック" pitchFamily="1" charset="-128"/>
                <a:cs typeface="ＭＳ Ｐゴシック" pitchFamily="1" charset="-128"/>
              </a:rPr>
              <a:t> on </a:t>
            </a:r>
            <a:r>
              <a:rPr lang="en-US" sz="600">
                <a:solidFill>
                  <a:srgbClr val="0E32B3"/>
                </a:solidFill>
                <a:latin typeface="Arial" pitchFamily="1" charset="0"/>
                <a:ea typeface="ＭＳ Ｐゴシック" pitchFamily="1" charset="-128"/>
                <a:cs typeface="ＭＳ Ｐゴシック" pitchFamily="1" charset="-128"/>
                <a:hlinkClick r:id="rId8"/>
              </a:rPr>
              <a:t>April 30</a:t>
            </a:r>
            <a:r>
              <a:rPr lang="en-US" sz="600">
                <a:latin typeface="Helvetica" pitchFamily="1" charset="0"/>
                <a:ea typeface="ＭＳ Ｐゴシック" pitchFamily="1" charset="-128"/>
                <a:cs typeface="ＭＳ Ｐゴシック" pitchFamily="1" charset="-128"/>
              </a:rPr>
              <a:t>, </a:t>
            </a:r>
            <a:r>
              <a:rPr lang="en-US" sz="600">
                <a:solidFill>
                  <a:srgbClr val="0E32B3"/>
                </a:solidFill>
                <a:latin typeface="Arial" pitchFamily="1" charset="0"/>
                <a:ea typeface="ＭＳ Ｐゴシック" pitchFamily="1" charset="-128"/>
                <a:cs typeface="ＭＳ Ｐゴシック" pitchFamily="1" charset="-128"/>
                <a:hlinkClick r:id="rId9"/>
              </a:rPr>
              <a:t>1945</a:t>
            </a:r>
            <a:r>
              <a:rPr lang="en-US" sz="600">
                <a:latin typeface="Helvetica" pitchFamily="1" charset="0"/>
                <a:ea typeface="ＭＳ Ｐゴシック" pitchFamily="1" charset="-128"/>
                <a:cs typeface="ＭＳ Ｐゴシック" pitchFamily="1" charset="-128"/>
              </a:rPr>
              <a:t>.  Soldiers raising the flag of </a:t>
            </a:r>
            <a:r>
              <a:rPr lang="en-US" sz="600">
                <a:solidFill>
                  <a:srgbClr val="0E32B3"/>
                </a:solidFill>
                <a:latin typeface="Arial" pitchFamily="1" charset="0"/>
                <a:ea typeface="ＭＳ Ｐゴシック" pitchFamily="1" charset="-128"/>
                <a:cs typeface="ＭＳ Ｐゴシック" pitchFamily="1" charset="-128"/>
                <a:hlinkClick r:id="rId10"/>
              </a:rPr>
              <a:t>Soviet Union</a:t>
            </a:r>
            <a:r>
              <a:rPr lang="en-US" sz="600">
                <a:latin typeface="Helvetica" pitchFamily="1" charset="0"/>
                <a:ea typeface="ＭＳ Ｐゴシック" pitchFamily="1" charset="-128"/>
                <a:cs typeface="ＭＳ Ｐゴシック" pitchFamily="1" charset="-128"/>
              </a:rPr>
              <a:t> on the roof of </a:t>
            </a:r>
            <a:r>
              <a:rPr lang="en-US" sz="600">
                <a:solidFill>
                  <a:srgbClr val="0E32B3"/>
                </a:solidFill>
                <a:latin typeface="Arial" pitchFamily="1" charset="0"/>
                <a:ea typeface="ＭＳ Ｐゴシック" pitchFamily="1" charset="-128"/>
                <a:cs typeface="ＭＳ Ｐゴシック" pitchFamily="1" charset="-128"/>
                <a:hlinkClick r:id="rId11"/>
              </a:rPr>
              <a:t>Reichstag</a:t>
            </a:r>
            <a:r>
              <a:rPr lang="en-US" sz="600">
                <a:latin typeface="Helvetica" pitchFamily="1" charset="0"/>
                <a:ea typeface="ＭＳ Ｐゴシック" pitchFamily="1" charset="-128"/>
                <a:cs typeface="ＭＳ Ｐゴシック" pitchFamily="1" charset="-128"/>
              </a:rPr>
              <a:t> building in Berlin, Germany in May, 1945. </a:t>
            </a:r>
            <a:r>
              <a:rPr lang="en-CA" sz="600">
                <a:latin typeface="Helvetica" pitchFamily="1" charset="0"/>
                <a:ea typeface="ＭＳ Ｐゴシック" pitchFamily="1" charset="-128"/>
                <a:cs typeface="ＭＳ Ｐゴシック" pitchFamily="1" charset="-128"/>
              </a:rPr>
              <a:t>Т</a:t>
            </a:r>
            <a:r>
              <a:rPr lang="en-US" sz="600">
                <a:latin typeface="Helvetica" pitchFamily="1" charset="0"/>
                <a:ea typeface="ＭＳ Ｐゴシック" pitchFamily="1" charset="-128"/>
                <a:cs typeface="ＭＳ Ｐゴシック" pitchFamily="1" charset="-128"/>
              </a:rPr>
              <a:t>e flag was made from </a:t>
            </a:r>
            <a:r>
              <a:rPr lang="en-CA" sz="600">
                <a:latin typeface="Helvetica" pitchFamily="1" charset="0"/>
                <a:ea typeface="ＭＳ Ｐゴシック" pitchFamily="1" charset="-128"/>
                <a:cs typeface="ＭＳ Ｐゴシック" pitchFamily="1" charset="-128"/>
              </a:rPr>
              <a:t>а</a:t>
            </a:r>
            <a:r>
              <a:rPr lang="en-US" sz="600">
                <a:latin typeface="Helvetica" pitchFamily="1" charset="0"/>
                <a:ea typeface="ＭＳ Ｐゴシック" pitchFamily="1" charset="-128"/>
                <a:cs typeface="ＭＳ Ｐゴシック" pitchFamily="1" charset="-128"/>
              </a:rPr>
              <a:t>red tablecloth with the hammer and sickle themselves stamped on. This is the original version of the famous picture seen on the right where a second wristwatch or a wrist compass is missing from the other Soviet soldier (possibly retouched on purpose because it was a stolen watch, see sources below). Photograph by Yevgeny Khaldei (1917-1997). Public Domain</a:t>
            </a:r>
            <a:endParaRPr lang="en-US">
              <a:latin typeface="Verdana" pitchFamily="1" charset="0"/>
              <a:ea typeface="ＭＳ Ｐゴシック" pitchFamily="1" charset="-128"/>
              <a:cs typeface="ＭＳ Ｐゴシック" pitchFamily="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28E3943-49A3-7A49-BFA3-1D23CACDA2A4}" type="slidenum">
              <a:rPr lang="en-US">
                <a:latin typeface="Arial" pitchFamily="1" charset="0"/>
                <a:ea typeface="ＭＳ Ｐゴシック" pitchFamily="1" charset="-128"/>
                <a:cs typeface="ＭＳ Ｐゴシック" pitchFamily="1" charset="-128"/>
              </a:rPr>
              <a:pPr/>
              <a:t>81</a:t>
            </a:fld>
            <a:endParaRPr lang="en-US">
              <a:latin typeface="Arial" pitchFamily="1" charset="0"/>
              <a:ea typeface="ＭＳ Ｐゴシック" pitchFamily="1" charset="-128"/>
              <a:cs typeface="ＭＳ Ｐゴシック" pitchFamily="1" charset="-128"/>
            </a:endParaRPr>
          </a:p>
        </p:txBody>
      </p:sp>
      <p:sp>
        <p:nvSpPr>
          <p:cNvPr id="120835" name="Rectangle 1026"/>
          <p:cNvSpPr>
            <a:spLocks noGrp="1" noRot="1" noChangeAspect="1" noChangeArrowheads="1" noTextEdit="1"/>
          </p:cNvSpPr>
          <p:nvPr>
            <p:ph type="sldImg"/>
          </p:nvPr>
        </p:nvSpPr>
        <p:spPr>
          <a:ln/>
        </p:spPr>
      </p:sp>
      <p:sp>
        <p:nvSpPr>
          <p:cNvPr id="120836" name="Rectangle 1027"/>
          <p:cNvSpPr>
            <a:spLocks noGrp="1" noChangeArrowheads="1"/>
          </p:cNvSpPr>
          <p:nvPr>
            <p:ph type="body" idx="1"/>
          </p:nvPr>
        </p:nvSpPr>
        <p:spPr>
          <a:noFill/>
          <a:ln/>
        </p:spPr>
        <p:txBody>
          <a:bodyPr/>
          <a:lstStyle/>
          <a:p>
            <a:pPr eaLnBrk="1" hangingPunct="1"/>
            <a:r>
              <a:rPr lang="en-US">
                <a:latin typeface="Verdana" pitchFamily="1" charset="0"/>
                <a:ea typeface="ＭＳ Ｐゴシック" pitchFamily="1" charset="-128"/>
                <a:cs typeface="ＭＳ Ｐゴシック" pitchFamily="1" charset="-128"/>
              </a:rPr>
              <a:t>The battle at Isandhlwana, fought in January 1879, was an important battle in the Anglo-Zulu War. About 1,700 British soldiers were lost in the battle. This picture shows British soldiers at Isandhlwana later that year. Isandhlwana is now a historic site in the KwaZulu-Natal province of South Africa.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http://www.flickr.com/photos/mister-mac/6808662449/</a:t>
            </a:r>
            <a:endParaRPr lang="en-US" dirty="0"/>
          </a:p>
        </p:txBody>
      </p:sp>
      <p:sp>
        <p:nvSpPr>
          <p:cNvPr id="4" name="Slide Number Placeholder 3"/>
          <p:cNvSpPr>
            <a:spLocks noGrp="1"/>
          </p:cNvSpPr>
          <p:nvPr>
            <p:ph type="sldNum" sz="quarter" idx="10"/>
          </p:nvPr>
        </p:nvSpPr>
        <p:spPr/>
        <p:txBody>
          <a:bodyPr/>
          <a:lstStyle/>
          <a:p>
            <a:pPr>
              <a:defRPr/>
            </a:pPr>
            <a:fld id="{22E9DD2B-0DE9-C948-B68D-B65F993E654D}"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French &amp; British at Waterloo.</a:t>
            </a:r>
          </a:p>
          <a:p>
            <a:r>
              <a:rPr lang="en-US" smtClean="0">
                <a:latin typeface="Arial" pitchFamily="1" charset="0"/>
                <a:ea typeface="ＭＳ Ｐゴシック" pitchFamily="1" charset="-128"/>
                <a:cs typeface="ＭＳ Ｐゴシック" pitchFamily="1" charset="-128"/>
              </a:rPr>
              <a:t>End of rifle.</a:t>
            </a:r>
          </a:p>
        </p:txBody>
      </p:sp>
      <p:sp>
        <p:nvSpPr>
          <p:cNvPr id="21508" name="Slide Number Placeholder 3"/>
          <p:cNvSpPr>
            <a:spLocks noGrp="1"/>
          </p:cNvSpPr>
          <p:nvPr>
            <p:ph type="sldNum" sz="quarter" idx="5"/>
          </p:nvPr>
        </p:nvSpPr>
        <p:spPr>
          <a:noFill/>
        </p:spPr>
        <p:txBody>
          <a:bodyPr/>
          <a:lstStyle/>
          <a:p>
            <a:fld id="{4D60874B-8561-204D-95A5-E8430154F64B}" type="slidenum">
              <a:rPr lang="en-US" smtClean="0">
                <a:latin typeface="Arial" pitchFamily="1" charset="0"/>
                <a:ea typeface="ＭＳ Ｐゴシック" pitchFamily="1" charset="-128"/>
                <a:cs typeface="ＭＳ Ｐゴシック" pitchFamily="1" charset="-128"/>
              </a:rPr>
              <a:pPr/>
              <a:t>5</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pPr eaLnBrk="1" hangingPunct="1"/>
            <a:r>
              <a:rPr lang="en-US" smtClean="0">
                <a:latin typeface="Arial" pitchFamily="1" charset="0"/>
                <a:ea typeface="ＭＳ Ｐゴシック" pitchFamily="1" charset="-128"/>
                <a:cs typeface="ＭＳ Ｐゴシック" pitchFamily="1" charset="-128"/>
              </a:rPr>
              <a:t>Ramses II at Kadesh.</a:t>
            </a:r>
          </a:p>
          <a:p>
            <a:r>
              <a:rPr lang="en-US" b="1" smtClean="0">
                <a:latin typeface="Helvetica" pitchFamily="1" charset="0"/>
                <a:ea typeface="ＭＳ Ｐゴシック" pitchFamily="1" charset="-128"/>
                <a:cs typeface="ＭＳ Ｐゴシック" pitchFamily="1" charset="-128"/>
              </a:rPr>
              <a:t>Battle formations on a fragment of the</a:t>
            </a:r>
            <a:r>
              <a:rPr lang="en-US" smtClean="0">
                <a:latin typeface="Helvetica" pitchFamily="1" charset="0"/>
                <a:ea typeface="ＭＳ Ｐゴシック" pitchFamily="1" charset="-128"/>
                <a:cs typeface="ＭＳ Ｐゴシック" pitchFamily="1" charset="-128"/>
              </a:rPr>
              <a:t> </a:t>
            </a:r>
            <a:r>
              <a:rPr lang="en-US" smtClean="0">
                <a:solidFill>
                  <a:srgbClr val="B22F20"/>
                </a:solidFill>
                <a:latin typeface="Arial" pitchFamily="1" charset="0"/>
                <a:ea typeface="ＭＳ Ｐゴシック" pitchFamily="1" charset="-128"/>
                <a:cs typeface="ＭＳ Ｐゴシック" pitchFamily="1" charset="-128"/>
                <a:hlinkClick r:id="rId3"/>
              </a:rPr>
              <a:t>Stele of Vultures.:</a:t>
            </a:r>
            <a:r>
              <a:rPr lang="en-US" smtClean="0">
                <a:solidFill>
                  <a:srgbClr val="B22F20"/>
                </a:solidFill>
                <a:latin typeface="Arial" pitchFamily="1" charset="0"/>
                <a:ea typeface="ＭＳ Ｐゴシック" pitchFamily="1" charset="-128"/>
                <a:cs typeface="ＭＳ Ｐゴシック" pitchFamily="1" charset="-128"/>
              </a:rPr>
              <a:t>  (Sumerian epoch).</a:t>
            </a:r>
          </a:p>
          <a:p>
            <a:r>
              <a:rPr lang="en-US" smtClean="0">
                <a:latin typeface="Arial" pitchFamily="1" charset="0"/>
                <a:ea typeface="ＭＳ Ｐゴシック" pitchFamily="1" charset="-128"/>
                <a:cs typeface="ＭＳ Ｐゴシック" pitchFamily="1" charset="-128"/>
              </a:rPr>
              <a:t>The title page of Justus Lipsius's 1598 edition of the complete works of Tacitus, bearing the stamps of the </a:t>
            </a:r>
            <a:r>
              <a:rPr lang="en-US" i="1" smtClean="0">
                <a:latin typeface="Arial" pitchFamily="1" charset="0"/>
                <a:ea typeface="ＭＳ Ｐゴシック" pitchFamily="1" charset="-128"/>
                <a:cs typeface="ＭＳ Ｐゴシック" pitchFamily="1" charset="-128"/>
              </a:rPr>
              <a:t>Bibliotheca Comunale in Empoli, Italy.</a:t>
            </a:r>
            <a:endParaRPr lang="en-US" smtClean="0">
              <a:latin typeface="Arial" pitchFamily="1" charset="0"/>
              <a:ea typeface="ＭＳ Ｐゴシック" pitchFamily="1" charset="-128"/>
              <a:cs typeface="ＭＳ Ｐゴシック" pitchFamily="1" charset="-128"/>
            </a:endParaRPr>
          </a:p>
        </p:txBody>
      </p:sp>
      <p:sp>
        <p:nvSpPr>
          <p:cNvPr id="23556" name="Slide Number Placeholder 3"/>
          <p:cNvSpPr>
            <a:spLocks noGrp="1"/>
          </p:cNvSpPr>
          <p:nvPr>
            <p:ph type="sldNum" sz="quarter" idx="5"/>
          </p:nvPr>
        </p:nvSpPr>
        <p:spPr>
          <a:noFill/>
        </p:spPr>
        <p:txBody>
          <a:bodyPr/>
          <a:lstStyle/>
          <a:p>
            <a:fld id="{DE2DACF4-A6A0-D14F-A5D0-7AB895894892}" type="slidenum">
              <a:rPr lang="en-US" smtClean="0">
                <a:latin typeface="Arial" pitchFamily="1" charset="0"/>
                <a:ea typeface="ＭＳ Ｐゴシック" pitchFamily="1" charset="-128"/>
                <a:cs typeface="ＭＳ Ｐゴシック" pitchFamily="1" charset="-128"/>
              </a:rPr>
              <a:pPr/>
              <a:t>6</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Falkenhayn.  Joffre.</a:t>
            </a:r>
          </a:p>
          <a:p>
            <a:r>
              <a:rPr lang="en-US" smtClean="0">
                <a:latin typeface="Arial" pitchFamily="1" charset="0"/>
                <a:ea typeface="ＭＳ Ｐゴシック" pitchFamily="1" charset="-128"/>
                <a:cs typeface="ＭＳ Ｐゴシック" pitchFamily="1" charset="-128"/>
              </a:rPr>
              <a:t>Big Bertha WWI.</a:t>
            </a:r>
          </a:p>
          <a:p>
            <a:r>
              <a:rPr lang="en-US" smtClean="0">
                <a:latin typeface="Arial" pitchFamily="1" charset="0"/>
                <a:ea typeface="ＭＳ Ｐゴシック" pitchFamily="1" charset="-128"/>
                <a:cs typeface="ＭＳ Ｐゴシック" pitchFamily="1" charset="-128"/>
              </a:rPr>
              <a:t>Russian Army WWI.</a:t>
            </a:r>
          </a:p>
          <a:p>
            <a:r>
              <a:rPr lang="en-US" smtClean="0">
                <a:latin typeface="Arial" pitchFamily="1" charset="0"/>
                <a:ea typeface="ＭＳ Ｐゴシック" pitchFamily="1" charset="-128"/>
                <a:cs typeface="ＭＳ Ｐゴシック" pitchFamily="1" charset="-128"/>
              </a:rPr>
              <a:t>Paris gun.  Could shell Paris from 120km away.</a:t>
            </a:r>
          </a:p>
        </p:txBody>
      </p:sp>
      <p:sp>
        <p:nvSpPr>
          <p:cNvPr id="25604" name="Slide Number Placeholder 3"/>
          <p:cNvSpPr>
            <a:spLocks noGrp="1"/>
          </p:cNvSpPr>
          <p:nvPr>
            <p:ph type="sldNum" sz="quarter" idx="5"/>
          </p:nvPr>
        </p:nvSpPr>
        <p:spPr>
          <a:noFill/>
        </p:spPr>
        <p:txBody>
          <a:bodyPr/>
          <a:lstStyle/>
          <a:p>
            <a:fld id="{E2EEE05F-CDAF-8B45-B685-3D625F5DE89D}" type="slidenum">
              <a:rPr lang="en-US" smtClean="0">
                <a:latin typeface="Arial" pitchFamily="1" charset="0"/>
                <a:ea typeface="ＭＳ Ｐゴシック" pitchFamily="1" charset="-128"/>
                <a:cs typeface="ＭＳ Ｐゴシック" pitchFamily="1" charset="-128"/>
              </a:rPr>
              <a:pPr/>
              <a:t>8</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For every Soviet force at Stalingrad (1942), there exists a case representing the opposite dynamic, such as Yellow River (1226), where an army numerically inferior nevertheless defeated its opponent.  In the latter case, no more than 180,000 Mongol troops proved sufficient to utterly destroy the 300,000-strong Hsia army that stood in its way to southern China. Mongols fighting the </a:t>
            </a:r>
          </a:p>
          <a:p>
            <a:endParaRPr lang="en-US" smtClean="0">
              <a:latin typeface="Arial" pitchFamily="1" charset="0"/>
              <a:ea typeface="ＭＳ Ｐゴシック" pitchFamily="1" charset="-128"/>
              <a:cs typeface="ＭＳ Ｐゴシック" pitchFamily="1" charset="-128"/>
            </a:endParaRPr>
          </a:p>
          <a:p>
            <a:r>
              <a:rPr lang="en-US" smtClean="0">
                <a:latin typeface="Arial" pitchFamily="1" charset="0"/>
                <a:ea typeface="ＭＳ Ｐゴシック" pitchFamily="1" charset="-128"/>
                <a:cs typeface="ＭＳ Ｐゴシック" pitchFamily="1" charset="-128"/>
              </a:rPr>
              <a:t>Teutonic Order at B of Liegnitz, 1241.</a:t>
            </a:r>
          </a:p>
          <a:p>
            <a:endParaRPr lang="en-US" smtClean="0">
              <a:latin typeface="Arial" pitchFamily="1" charset="0"/>
              <a:ea typeface="ＭＳ Ｐゴシック" pitchFamily="1" charset="-128"/>
              <a:cs typeface="ＭＳ Ｐゴシック" pitchFamily="1" charset="-128"/>
            </a:endParaRPr>
          </a:p>
          <a:p>
            <a:pPr marL="0" lvl="2"/>
            <a:r>
              <a:rPr lang="en-US" smtClean="0">
                <a:latin typeface="Arial" pitchFamily="1" charset="0"/>
                <a:ea typeface="ＭＳ Ｐゴシック" pitchFamily="1" charset="-128"/>
              </a:rPr>
              <a:t>I.e. Kadesh (1294 BC): victorious Hittites outnumbered by Egyptian foes by 19,000 troops to 20,000, thus ratio = 0.95 (&lt;1 = numerically </a:t>
            </a:r>
            <a:r>
              <a:rPr lang="en-US" i="1" smtClean="0">
                <a:latin typeface="Arial" pitchFamily="1" charset="0"/>
                <a:ea typeface="ＭＳ Ｐゴシック" pitchFamily="1" charset="-128"/>
              </a:rPr>
              <a:t>inferior</a:t>
            </a:r>
            <a:r>
              <a:rPr lang="en-US" smtClean="0">
                <a:latin typeface="Arial" pitchFamily="1" charset="0"/>
                <a:ea typeface="ＭＳ Ｐゴシック" pitchFamily="1" charset="-128"/>
              </a:rPr>
              <a:t> won).</a:t>
            </a:r>
          </a:p>
          <a:p>
            <a:endParaRPr lang="en-US" smtClean="0">
              <a:latin typeface="Arial" pitchFamily="1" charset="0"/>
              <a:ea typeface="ＭＳ Ｐゴシック" pitchFamily="1" charset="-128"/>
              <a:cs typeface="ＭＳ Ｐゴシック" pitchFamily="1" charset="-128"/>
            </a:endParaRPr>
          </a:p>
        </p:txBody>
      </p:sp>
      <p:sp>
        <p:nvSpPr>
          <p:cNvPr id="27652" name="Slide Number Placeholder 3"/>
          <p:cNvSpPr>
            <a:spLocks noGrp="1"/>
          </p:cNvSpPr>
          <p:nvPr>
            <p:ph type="sldNum" sz="quarter" idx="5"/>
          </p:nvPr>
        </p:nvSpPr>
        <p:spPr>
          <a:noFill/>
        </p:spPr>
        <p:txBody>
          <a:bodyPr/>
          <a:lstStyle/>
          <a:p>
            <a:fld id="{404EF406-9AD2-CC4F-8355-C0B204E648D9}" type="slidenum">
              <a:rPr lang="en-US" smtClean="0">
                <a:latin typeface="Arial" pitchFamily="1" charset="0"/>
                <a:ea typeface="ＭＳ Ｐゴシック" pitchFamily="1" charset="-128"/>
                <a:cs typeface="ＭＳ Ｐゴシック" pitchFamily="1" charset="-128"/>
              </a:rPr>
              <a:pPr/>
              <a:t>9</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Army Special Forces with Hamid Karzai in Kandahar province</a:t>
            </a:r>
          </a:p>
          <a:p>
            <a:r>
              <a:rPr lang="en-US" smtClean="0">
                <a:latin typeface="Arial" pitchFamily="1" charset="0"/>
                <a:ea typeface="ＭＳ Ｐゴシック" pitchFamily="1" charset="-128"/>
                <a:cs typeface="ＭＳ Ｐゴシック" pitchFamily="1" charset="-128"/>
              </a:rPr>
              <a:t>Air strike on Tora Bora.</a:t>
            </a:r>
          </a:p>
        </p:txBody>
      </p:sp>
      <p:sp>
        <p:nvSpPr>
          <p:cNvPr id="29700" name="Slide Number Placeholder 3"/>
          <p:cNvSpPr>
            <a:spLocks noGrp="1"/>
          </p:cNvSpPr>
          <p:nvPr>
            <p:ph type="sldNum" sz="quarter" idx="5"/>
          </p:nvPr>
        </p:nvSpPr>
        <p:spPr>
          <a:noFill/>
        </p:spPr>
        <p:txBody>
          <a:bodyPr/>
          <a:lstStyle/>
          <a:p>
            <a:fld id="{18D64D66-D9AC-044C-B201-C2EC9D6E1B03}" type="slidenum">
              <a:rPr lang="en-US" smtClean="0">
                <a:latin typeface="Arial" pitchFamily="1" charset="0"/>
                <a:ea typeface="ＭＳ Ｐゴシック" pitchFamily="1" charset="-128"/>
                <a:cs typeface="ＭＳ Ｐゴシック" pitchFamily="1" charset="-128"/>
              </a:rPr>
              <a:pPr/>
              <a:t>10</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Battle of Abukir bay (BofNile).</a:t>
            </a:r>
          </a:p>
        </p:txBody>
      </p:sp>
      <p:sp>
        <p:nvSpPr>
          <p:cNvPr id="31748" name="Slide Number Placeholder 3"/>
          <p:cNvSpPr>
            <a:spLocks noGrp="1"/>
          </p:cNvSpPr>
          <p:nvPr>
            <p:ph type="sldNum" sz="quarter" idx="5"/>
          </p:nvPr>
        </p:nvSpPr>
        <p:spPr>
          <a:noFill/>
        </p:spPr>
        <p:txBody>
          <a:bodyPr/>
          <a:lstStyle/>
          <a:p>
            <a:fld id="{A77F4CF8-C59C-7A41-9D89-2C024F2C0DDB}" type="slidenum">
              <a:rPr lang="en-US" smtClean="0">
                <a:latin typeface="Arial" pitchFamily="1" charset="0"/>
                <a:ea typeface="ＭＳ Ｐゴシック" pitchFamily="1" charset="-128"/>
                <a:cs typeface="ＭＳ Ｐゴシック" pitchFamily="1" charset="-128"/>
              </a:rPr>
              <a:pPr/>
              <a:t>11</a:t>
            </a:fld>
            <a:endParaRPr lang="en-US" smtClean="0">
              <a:latin typeface="Arial"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lvl1pPr algn="r">
              <a:defRPr/>
            </a:lvl1pPr>
          </a:lstStyle>
          <a:p>
            <a:r>
              <a:rPr lang="en-US"/>
              <a:t>Click to edit Master title style</a:t>
            </a:r>
          </a:p>
        </p:txBody>
      </p:sp>
      <p:sp>
        <p:nvSpPr>
          <p:cNvPr id="4099" name="Rectangle 3"/>
          <p:cNvSpPr>
            <a:spLocks noGrp="1" noChangeArrowheads="1"/>
          </p:cNvSpPr>
          <p:nvPr>
            <p:ph type="subTitle" idx="1"/>
          </p:nvPr>
        </p:nvSpPr>
        <p:spPr>
          <a:xfrm>
            <a:off x="2057400" y="38100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B0A660-7504-D440-AD1C-53B5AF351B4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C1C202-83B0-9E41-B2D9-6C7BD3DA6F4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475F8F-6B8A-2546-9D9D-07B820A433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3E434-2FC0-2348-B625-6E8D30DB093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50127A-4F4A-2948-8189-63C5D2371CB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A88E34-DFE6-2744-918F-CB9DF64E257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EBBDC7-812D-A840-97BC-BED9A85926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A0FDE6-38AA-F541-854C-8D7EE51334E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EF284B-9843-7F46-A4D7-E823EF7B074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6E627B-DE49-2143-A361-56AA940CD3F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3A1CED-D6A8-9241-8274-1661395D085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DDC0454A-E0A2-BC4C-A270-F29D498049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Times New Roman"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Times New Roman"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Times New Roman"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Times New Roman"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Times New Roman"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Times New Roman"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Times New Roman"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pitchFamily="1"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1"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1"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1"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1"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sn861357@dal.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33.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Microsoft_Excel_97_-_2004_Worksheet2.xls"/></Relationships>
</file>

<file path=ppt/slides/_rels/slide69.xml.rels><?xml version="1.0" encoding="UTF-8" standalone="yes"?>
<Relationships xmlns="http://schemas.openxmlformats.org/package/2006/relationships"><Relationship Id="rId3" Type="http://schemas.openxmlformats.org/officeDocument/2006/relationships/oleObject" Target="../embeddings/Microsoft_Excel_97_-_2004_Worksheet3.xls"/><Relationship Id="rId4" Type="http://schemas.openxmlformats.org/officeDocument/2006/relationships/oleObject" Target="../embeddings/Microsoft_Excel_97_-_2004_Worksheet4.xls"/><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eb.me.com/sean_m_c/Site/Academic_Details.html" TargetMode="External"/><Relationship Id="rId3"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Microsoft_Excel_97_-_2004_Worksheet5.xls"/></Relationships>
</file>

<file path=ppt/slides/_rels/slide71.xml.rels><?xml version="1.0" encoding="UTF-8" standalone="yes"?>
<Relationships xmlns="http://schemas.openxmlformats.org/package/2006/relationships"><Relationship Id="rId3" Type="http://schemas.openxmlformats.org/officeDocument/2006/relationships/oleObject" Target="../embeddings/Microsoft_Excel_97_-_2004_Worksheet6.xls"/><Relationship Id="rId4" Type="http://schemas.openxmlformats.org/officeDocument/2006/relationships/oleObject" Target="../embeddings/Microsoft_Excel_97_-_2004_Worksheet7.xls"/><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Microsoft_Excel_97_-_2004_Worksheet8.xls"/></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 Id="rId3"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Microsoft_Excel_97_-_2004_Worksheet9.xls"/><Relationship Id="rId4" Type="http://schemas.openxmlformats.org/officeDocument/2006/relationships/image" Target="../media/image128.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oleObject" Target="../embeddings/Microsoft_Excel_97_-_2004_Worksheet10.xls"/></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Microsoft_Excel_97_-_2004_Worksheet11.xls"/><Relationship Id="rId5" Type="http://schemas.openxmlformats.org/officeDocument/2006/relationships/image" Target="../media/image13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oleObject" Target="../embeddings/Microsoft_Excel_97_-_2004_Worksheet12.xls"/><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Microsoft_Excel_97_-_2004_Worksheet13.xls"/><Relationship Id="rId5" Type="http://schemas.openxmlformats.org/officeDocument/2006/relationships/image" Target="../media/image136.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7.pn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2.xml.rels><?xml version="1.0" encoding="UTF-8" standalone="yes"?>
<Relationships xmlns="http://schemas.openxmlformats.org/package/2006/relationships"><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oleObject" Target="../embeddings/Microsoft_Excel_97_-_2004_Worksheet14.xls"/></Relationships>
</file>

<file path=ppt/slides/_rels/slide83.xml.rels><?xml version="1.0" encoding="UTF-8" standalone="yes"?>
<Relationships xmlns="http://schemas.openxmlformats.org/package/2006/relationships"><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oleObject" Target="../embeddings/Microsoft_Excel_97_-_2004_Worksheet15.xls"/></Relationships>
</file>

<file path=ppt/slides/_rels/slide84.xml.rels><?xml version="1.0" encoding="UTF-8" standalone="yes"?>
<Relationships xmlns="http://schemas.openxmlformats.org/package/2006/relationships"><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oleObject" Target="../embeddings/Microsoft_Excel_97_-_2004_Worksheet16.xls"/></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Excel_97_-_2004_Worksheet17.xls"/><Relationship Id="rId4" Type="http://schemas.openxmlformats.org/officeDocument/2006/relationships/image" Target="../media/image144.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oleObject" Target="../embeddings/Microsoft_Excel_97_-_2004_Worksheet18.xls"/></Relationships>
</file>

<file path=ppt/slides/_rels/slide87.xml.rels><?xml version="1.0" encoding="UTF-8" standalone="yes"?>
<Relationships xmlns="http://schemas.openxmlformats.org/package/2006/relationships"><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oleObject" Target="../embeddings/oleObject1.bin"/></Relationships>
</file>

<file path=ppt/slides/_rels/slide88.xml.rels><?xml version="1.0" encoding="UTF-8" standalone="yes"?>
<Relationships xmlns="http://schemas.openxmlformats.org/package/2006/relationships"><Relationship Id="rId1" Type="http://schemas.openxmlformats.org/officeDocument/2006/relationships/vmlDrawing" Target="../drawings/vmlDrawing18.vml"/><Relationship Id="rId2" Type="http://schemas.openxmlformats.org/officeDocument/2006/relationships/slideLayout" Target="../slideLayouts/slideLayout2.xml"/><Relationship Id="rId3"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219200"/>
            <a:ext cx="7772400" cy="1143000"/>
          </a:xfrm>
        </p:spPr>
        <p:txBody>
          <a:bodyPr/>
          <a:lstStyle/>
          <a:p>
            <a:pPr algn="ctr" eaLnBrk="1" hangingPunct="1">
              <a:defRPr/>
            </a:pPr>
            <a:r>
              <a:rPr lang="en-US" b="1" i="1" dirty="0">
                <a:solidFill>
                  <a:schemeClr val="tx1"/>
                </a:solidFill>
              </a:rPr>
              <a:t>To Whom Go the Spoils?</a:t>
            </a:r>
            <a:r>
              <a:rPr lang="en-US" i="1" dirty="0">
                <a:solidFill>
                  <a:schemeClr val="tx1"/>
                </a:solidFill>
              </a:rPr>
              <a:t/>
            </a:r>
            <a:br>
              <a:rPr lang="en-US" i="1" dirty="0">
                <a:solidFill>
                  <a:schemeClr val="tx1"/>
                </a:solidFill>
              </a:rPr>
            </a:br>
            <a:r>
              <a:rPr lang="en-US" sz="3600" i="1" dirty="0">
                <a:solidFill>
                  <a:schemeClr val="tx1"/>
                </a:solidFill>
              </a:rPr>
              <a:t>Exploring 4,000 Years of Victory &amp; Defeat</a:t>
            </a:r>
            <a:r>
              <a:rPr lang="en-US" dirty="0">
                <a:solidFill>
                  <a:schemeClr val="tx1"/>
                </a:solidFill>
              </a:rPr>
              <a:t> </a:t>
            </a:r>
          </a:p>
        </p:txBody>
      </p:sp>
      <p:sp>
        <p:nvSpPr>
          <p:cNvPr id="2051" name="Rectangle 3"/>
          <p:cNvSpPr>
            <a:spLocks noGrp="1" noChangeArrowheads="1"/>
          </p:cNvSpPr>
          <p:nvPr>
            <p:ph type="subTitle" idx="1"/>
          </p:nvPr>
        </p:nvSpPr>
        <p:spPr>
          <a:xfrm>
            <a:off x="2133600" y="3352800"/>
            <a:ext cx="6400800" cy="1752600"/>
          </a:xfrm>
        </p:spPr>
        <p:txBody>
          <a:bodyPr/>
          <a:lstStyle/>
          <a:p>
            <a:pPr eaLnBrk="1" hangingPunct="1">
              <a:defRPr/>
            </a:pPr>
            <a:r>
              <a:rPr lang="en-US" sz="3600" b="1"/>
              <a:t>Sean Clark</a:t>
            </a:r>
            <a:endParaRPr lang="en-US" sz="3600"/>
          </a:p>
          <a:p>
            <a:pPr eaLnBrk="1" hangingPunct="1">
              <a:defRPr/>
            </a:pPr>
            <a:r>
              <a:rPr lang="en-US" sz="2800"/>
              <a:t>Ph.D Candidate, Dalhousie University</a:t>
            </a:r>
          </a:p>
          <a:p>
            <a:pPr eaLnBrk="1" hangingPunct="1">
              <a:defRPr/>
            </a:pPr>
            <a:r>
              <a:rPr lang="en-US" sz="2800"/>
              <a:t>Doctoral Fellow, CFPS</a:t>
            </a:r>
          </a:p>
          <a:p>
            <a:pPr eaLnBrk="1" hangingPunct="1">
              <a:defRPr/>
            </a:pPr>
            <a:r>
              <a:rPr lang="en-US" sz="2800">
                <a:hlinkClick r:id="rId2"/>
              </a:rPr>
              <a:t>sean.clark@dal.ca</a:t>
            </a:r>
            <a:endParaRPr lang="en-US" sz="2800"/>
          </a:p>
          <a:p>
            <a:pPr eaLnBrk="1" hangingPunct="1">
              <a:defRPr/>
            </a:pPr>
            <a:r>
              <a:rPr lang="en-US" sz="2800"/>
              <a:t>web.me.com/sean_m_c</a:t>
            </a:r>
          </a:p>
          <a:p>
            <a:pPr eaLnBrk="1" hangingPunct="1">
              <a:defRPr/>
            </a:pPr>
            <a:r>
              <a:rPr lang="en-US" sz="2800"/>
              <a:t>Dissertation Defence Presentation, 2011</a:t>
            </a:r>
            <a:endParaRPr lang="en-US" sz="36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i="1" dirty="0" smtClean="0"/>
              <a:t>2. Technology Theory</a:t>
            </a:r>
          </a:p>
        </p:txBody>
      </p:sp>
      <p:sp>
        <p:nvSpPr>
          <p:cNvPr id="3" name="Content Placeholder 2"/>
          <p:cNvSpPr>
            <a:spLocks noGrp="1"/>
          </p:cNvSpPr>
          <p:nvPr>
            <p:ph idx="1"/>
          </p:nvPr>
        </p:nvSpPr>
        <p:spPr>
          <a:xfrm>
            <a:off x="685800" y="990600"/>
            <a:ext cx="7772400" cy="1371600"/>
          </a:xfrm>
        </p:spPr>
        <p:txBody>
          <a:bodyPr>
            <a:normAutofit fontScale="62500" lnSpcReduction="20000"/>
          </a:bodyPr>
          <a:lstStyle/>
          <a:p>
            <a:pPr eaLnBrk="1" hangingPunct="1">
              <a:buFont typeface="Wingdings" charset="2"/>
              <a:buChar char="§"/>
              <a:defRPr/>
            </a:pPr>
            <a:r>
              <a:rPr lang="en-US" dirty="0" err="1" smtClean="0"/>
              <a:t>Argmt</a:t>
            </a:r>
            <a:r>
              <a:rPr lang="en-US" dirty="0" smtClean="0"/>
              <a:t>: advanced weaponry will “always overcome…generals of genius.” (Friedrich Engels)</a:t>
            </a:r>
          </a:p>
          <a:p>
            <a:pPr lvl="1" eaLnBrk="1" hangingPunct="1">
              <a:buFont typeface="Wingdings" charset="2"/>
              <a:buChar char="§"/>
              <a:defRPr/>
            </a:pPr>
            <a:r>
              <a:rPr lang="en-US" dirty="0" smtClean="0"/>
              <a:t>“Tools, or weapons, if only the right ones can be discovered, form 99 per cent of victory.” (J.F.C. Fuller)</a:t>
            </a:r>
          </a:p>
          <a:p>
            <a:pPr lvl="1" eaLnBrk="1" hangingPunct="1">
              <a:buFont typeface="Wingdings" charset="2"/>
              <a:buChar char="§"/>
              <a:defRPr/>
            </a:pPr>
            <a:r>
              <a:rPr lang="en-US" dirty="0" smtClean="0"/>
              <a:t>Popularity reached height with 2001 Afghanistan invasion.</a:t>
            </a:r>
          </a:p>
          <a:p>
            <a:pPr lvl="1" eaLnBrk="1" hangingPunct="1">
              <a:buFont typeface="Wingdings" charset="2"/>
              <a:buChar char="§"/>
              <a:defRPr/>
            </a:pPr>
            <a:endParaRPr lang="en-US" dirty="0" smtClean="0"/>
          </a:p>
          <a:p>
            <a:pPr lvl="2" eaLnBrk="1" hangingPunct="1">
              <a:buFont typeface="Wingdings" charset="2"/>
              <a:buNone/>
              <a:defRPr/>
            </a:pPr>
            <a:endParaRPr lang="en-US" dirty="0" smtClean="0"/>
          </a:p>
        </p:txBody>
      </p:sp>
      <p:pic>
        <p:nvPicPr>
          <p:cNvPr id="28676" name="Picture 3"/>
          <p:cNvPicPr>
            <a:picLocks noChangeAspect="1"/>
          </p:cNvPicPr>
          <p:nvPr/>
        </p:nvPicPr>
        <p:blipFill>
          <a:blip r:embed="rId3"/>
          <a:srcRect/>
          <a:stretch>
            <a:fillRect/>
          </a:stretch>
        </p:blipFill>
        <p:spPr bwMode="auto">
          <a:xfrm>
            <a:off x="381000" y="2971800"/>
            <a:ext cx="3135313" cy="2336800"/>
          </a:xfrm>
          <a:prstGeom prst="rect">
            <a:avLst/>
          </a:prstGeom>
          <a:noFill/>
          <a:ln w="9525">
            <a:noFill/>
            <a:miter lim="800000"/>
            <a:headEnd/>
            <a:tailEnd/>
          </a:ln>
        </p:spPr>
      </p:pic>
      <p:pic>
        <p:nvPicPr>
          <p:cNvPr id="28677" name="Picture 4"/>
          <p:cNvPicPr>
            <a:picLocks noChangeAspect="1"/>
          </p:cNvPicPr>
          <p:nvPr/>
        </p:nvPicPr>
        <p:blipFill>
          <a:blip r:embed="rId4"/>
          <a:srcRect/>
          <a:stretch>
            <a:fillRect/>
          </a:stretch>
        </p:blipFill>
        <p:spPr bwMode="auto">
          <a:xfrm>
            <a:off x="1752600" y="4445000"/>
            <a:ext cx="3697288" cy="2413000"/>
          </a:xfrm>
          <a:prstGeom prst="rect">
            <a:avLst/>
          </a:prstGeom>
          <a:noFill/>
          <a:ln w="9525">
            <a:noFill/>
            <a:miter lim="800000"/>
            <a:headEnd/>
            <a:tailEnd/>
          </a:ln>
        </p:spPr>
      </p:pic>
      <p:pic>
        <p:nvPicPr>
          <p:cNvPr id="28678" name="Picture 5"/>
          <p:cNvPicPr>
            <a:picLocks noChangeAspect="1"/>
          </p:cNvPicPr>
          <p:nvPr/>
        </p:nvPicPr>
        <p:blipFill>
          <a:blip r:embed="rId5"/>
          <a:srcRect/>
          <a:stretch>
            <a:fillRect/>
          </a:stretch>
        </p:blipFill>
        <p:spPr bwMode="auto">
          <a:xfrm>
            <a:off x="3733800" y="2590800"/>
            <a:ext cx="2671763" cy="1676400"/>
          </a:xfrm>
          <a:prstGeom prst="rect">
            <a:avLst/>
          </a:prstGeom>
          <a:noFill/>
          <a:ln w="9525">
            <a:noFill/>
            <a:miter lim="800000"/>
            <a:headEnd/>
            <a:tailEnd/>
          </a:ln>
        </p:spPr>
      </p:pic>
      <p:pic>
        <p:nvPicPr>
          <p:cNvPr id="28679" name="Picture 6"/>
          <p:cNvPicPr>
            <a:picLocks noChangeAspect="1"/>
          </p:cNvPicPr>
          <p:nvPr/>
        </p:nvPicPr>
        <p:blipFill>
          <a:blip r:embed="rId6"/>
          <a:srcRect/>
          <a:stretch>
            <a:fillRect/>
          </a:stretch>
        </p:blipFill>
        <p:spPr bwMode="auto">
          <a:xfrm>
            <a:off x="6781800" y="2590800"/>
            <a:ext cx="1706563" cy="1930400"/>
          </a:xfrm>
          <a:prstGeom prst="rect">
            <a:avLst/>
          </a:prstGeom>
          <a:noFill/>
          <a:ln w="9525">
            <a:noFill/>
            <a:miter lim="800000"/>
            <a:headEnd/>
            <a:tailEnd/>
          </a:ln>
        </p:spPr>
      </p:pic>
      <p:pic>
        <p:nvPicPr>
          <p:cNvPr id="28680" name="Picture 7"/>
          <p:cNvPicPr>
            <a:picLocks noChangeAspect="1"/>
          </p:cNvPicPr>
          <p:nvPr/>
        </p:nvPicPr>
        <p:blipFill>
          <a:blip r:embed="rId7"/>
          <a:srcRect/>
          <a:stretch>
            <a:fillRect/>
          </a:stretch>
        </p:blipFill>
        <p:spPr bwMode="auto">
          <a:xfrm>
            <a:off x="7162800" y="4722813"/>
            <a:ext cx="1447800" cy="2135187"/>
          </a:xfrm>
          <a:prstGeom prst="rect">
            <a:avLst/>
          </a:prstGeom>
          <a:noFill/>
          <a:ln w="9525">
            <a:noFill/>
            <a:miter lim="800000"/>
            <a:headEnd/>
            <a:tailEnd/>
          </a:ln>
        </p:spPr>
      </p:pic>
      <p:pic>
        <p:nvPicPr>
          <p:cNvPr id="28681" name="Picture 8"/>
          <p:cNvPicPr>
            <a:picLocks noChangeAspect="1"/>
          </p:cNvPicPr>
          <p:nvPr/>
        </p:nvPicPr>
        <p:blipFill>
          <a:blip r:embed="rId8"/>
          <a:srcRect/>
          <a:stretch>
            <a:fillRect/>
          </a:stretch>
        </p:blipFill>
        <p:spPr bwMode="auto">
          <a:xfrm>
            <a:off x="0" y="2362200"/>
            <a:ext cx="673100" cy="112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The Literature</a:t>
            </a:r>
            <a:endParaRPr lang="en-US" i="1" dirty="0"/>
          </a:p>
        </p:txBody>
      </p:sp>
      <p:sp>
        <p:nvSpPr>
          <p:cNvPr id="3" name="Content Placeholder 2"/>
          <p:cNvSpPr>
            <a:spLocks noGrp="1"/>
          </p:cNvSpPr>
          <p:nvPr>
            <p:ph idx="1"/>
          </p:nvPr>
        </p:nvSpPr>
        <p:spPr>
          <a:xfrm>
            <a:off x="457200" y="838200"/>
            <a:ext cx="8153400" cy="1828800"/>
          </a:xfrm>
        </p:spPr>
        <p:txBody>
          <a:bodyPr>
            <a:normAutofit fontScale="62500" lnSpcReduction="20000"/>
          </a:bodyPr>
          <a:lstStyle/>
          <a:p>
            <a:pPr eaLnBrk="1" hangingPunct="1">
              <a:buFont typeface="Wingdings" charset="2"/>
              <a:buChar char="§"/>
              <a:defRPr/>
            </a:pPr>
            <a:r>
              <a:rPr lang="en-US" dirty="0" smtClean="0"/>
              <a:t>Two versions:</a:t>
            </a:r>
          </a:p>
          <a:p>
            <a:pPr lvl="1" eaLnBrk="1" hangingPunct="1">
              <a:buFont typeface="Wingdings" charset="2"/>
              <a:buChar char="§"/>
              <a:defRPr/>
            </a:pPr>
            <a:r>
              <a:rPr lang="en-US" dirty="0" smtClean="0"/>
              <a:t>1. ‘Systemic theory’: victory goes to the strategic posture (whether offensive or defensive) favoured by the technological conditions of the day. </a:t>
            </a:r>
          </a:p>
          <a:p>
            <a:pPr lvl="2" eaLnBrk="1" hangingPunct="1">
              <a:buFont typeface="Wingdings" charset="2"/>
              <a:buChar char="§"/>
              <a:defRPr/>
            </a:pPr>
            <a:r>
              <a:rPr lang="en-US" dirty="0" smtClean="0"/>
              <a:t>Also known ‘offence-defence’ theory.</a:t>
            </a:r>
          </a:p>
          <a:p>
            <a:pPr lvl="2" eaLnBrk="1" hangingPunct="1">
              <a:buFont typeface="Wingdings" charset="2"/>
              <a:buChar char="§"/>
              <a:defRPr/>
            </a:pPr>
            <a:r>
              <a:rPr lang="en-US" dirty="0" smtClean="0"/>
              <a:t>I.e. era of tanks &amp; artillery will favour </a:t>
            </a:r>
            <a:r>
              <a:rPr lang="en-US" i="1" dirty="0" smtClean="0"/>
              <a:t>all </a:t>
            </a:r>
            <a:r>
              <a:rPr lang="en-US" dirty="0" smtClean="0"/>
              <a:t>attackers, system-wide.  </a:t>
            </a:r>
          </a:p>
          <a:p>
            <a:pPr lvl="1" eaLnBrk="1" hangingPunct="1">
              <a:buFont typeface="Wingdings" charset="2"/>
              <a:buChar char="§"/>
              <a:defRPr/>
            </a:pPr>
            <a:r>
              <a:rPr lang="en-US" dirty="0" smtClean="0"/>
              <a:t>2. ‘Dyadic theory’: technologically superior of two belligerents will invariably emerge the winner.</a:t>
            </a:r>
          </a:p>
          <a:p>
            <a:pPr>
              <a:buFont typeface="Wingdings" charset="2"/>
              <a:buChar char="§"/>
              <a:defRPr/>
            </a:pPr>
            <a:endParaRPr lang="en-US" dirty="0"/>
          </a:p>
        </p:txBody>
      </p:sp>
      <p:pic>
        <p:nvPicPr>
          <p:cNvPr id="30724" name="Picture 3"/>
          <p:cNvPicPr>
            <a:picLocks noChangeAspect="1"/>
          </p:cNvPicPr>
          <p:nvPr/>
        </p:nvPicPr>
        <p:blipFill>
          <a:blip r:embed="rId3"/>
          <a:srcRect/>
          <a:stretch>
            <a:fillRect/>
          </a:stretch>
        </p:blipFill>
        <p:spPr bwMode="auto">
          <a:xfrm>
            <a:off x="0" y="2895600"/>
            <a:ext cx="2443163" cy="1905000"/>
          </a:xfrm>
          <a:prstGeom prst="rect">
            <a:avLst/>
          </a:prstGeom>
          <a:noFill/>
          <a:ln w="9525">
            <a:noFill/>
            <a:miter lim="800000"/>
            <a:headEnd/>
            <a:tailEnd/>
          </a:ln>
        </p:spPr>
      </p:pic>
      <p:pic>
        <p:nvPicPr>
          <p:cNvPr id="30725" name="Picture 4"/>
          <p:cNvPicPr>
            <a:picLocks noChangeAspect="1"/>
          </p:cNvPicPr>
          <p:nvPr/>
        </p:nvPicPr>
        <p:blipFill>
          <a:blip r:embed="rId4"/>
          <a:srcRect/>
          <a:stretch>
            <a:fillRect/>
          </a:stretch>
        </p:blipFill>
        <p:spPr bwMode="auto">
          <a:xfrm>
            <a:off x="2743200" y="2895600"/>
            <a:ext cx="2514600" cy="1727200"/>
          </a:xfrm>
          <a:prstGeom prst="rect">
            <a:avLst/>
          </a:prstGeom>
          <a:noFill/>
          <a:ln w="9525">
            <a:noFill/>
            <a:miter lim="800000"/>
            <a:headEnd/>
            <a:tailEnd/>
          </a:ln>
        </p:spPr>
      </p:pic>
      <p:pic>
        <p:nvPicPr>
          <p:cNvPr id="30726" name="Picture 4"/>
          <p:cNvPicPr>
            <a:picLocks noChangeAspect="1" noChangeArrowheads="1"/>
          </p:cNvPicPr>
          <p:nvPr/>
        </p:nvPicPr>
        <p:blipFill>
          <a:blip r:embed="rId5"/>
          <a:srcRect/>
          <a:stretch>
            <a:fillRect/>
          </a:stretch>
        </p:blipFill>
        <p:spPr bwMode="auto">
          <a:xfrm>
            <a:off x="1295400" y="4837113"/>
            <a:ext cx="2705100" cy="2020887"/>
          </a:xfrm>
          <a:prstGeom prst="rect">
            <a:avLst/>
          </a:prstGeom>
          <a:noFill/>
          <a:ln w="9525">
            <a:noFill/>
            <a:miter lim="800000"/>
            <a:headEnd/>
            <a:tailEnd/>
          </a:ln>
        </p:spPr>
      </p:pic>
      <p:pic>
        <p:nvPicPr>
          <p:cNvPr id="30727" name="Picture 6"/>
          <p:cNvPicPr>
            <a:picLocks noChangeAspect="1"/>
          </p:cNvPicPr>
          <p:nvPr/>
        </p:nvPicPr>
        <p:blipFill>
          <a:blip r:embed="rId6"/>
          <a:srcRect/>
          <a:stretch>
            <a:fillRect/>
          </a:stretch>
        </p:blipFill>
        <p:spPr bwMode="auto">
          <a:xfrm>
            <a:off x="5715000" y="2590800"/>
            <a:ext cx="3048000" cy="1892300"/>
          </a:xfrm>
          <a:prstGeom prst="rect">
            <a:avLst/>
          </a:prstGeom>
          <a:noFill/>
          <a:ln w="9525">
            <a:noFill/>
            <a:miter lim="800000"/>
            <a:headEnd/>
            <a:tailEnd/>
          </a:ln>
        </p:spPr>
      </p:pic>
      <p:pic>
        <p:nvPicPr>
          <p:cNvPr id="30728" name="Picture 7"/>
          <p:cNvPicPr>
            <a:picLocks noChangeAspect="1"/>
          </p:cNvPicPr>
          <p:nvPr/>
        </p:nvPicPr>
        <p:blipFill>
          <a:blip r:embed="rId7"/>
          <a:srcRect/>
          <a:stretch>
            <a:fillRect/>
          </a:stretch>
        </p:blipFill>
        <p:spPr bwMode="auto">
          <a:xfrm>
            <a:off x="6400800" y="4521200"/>
            <a:ext cx="1760538" cy="233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defRPr/>
            </a:pPr>
            <a:r>
              <a:rPr lang="en-US" i="1" dirty="0" smtClean="0"/>
              <a:t>Returns to Dyadic Superiority</a:t>
            </a:r>
            <a:endParaRPr lang="en-US" i="1" dirty="0"/>
          </a:p>
        </p:txBody>
      </p:sp>
      <p:sp>
        <p:nvSpPr>
          <p:cNvPr id="3" name="Content Placeholder 2"/>
          <p:cNvSpPr>
            <a:spLocks noGrp="1"/>
          </p:cNvSpPr>
          <p:nvPr>
            <p:ph idx="1"/>
          </p:nvPr>
        </p:nvSpPr>
        <p:spPr>
          <a:xfrm>
            <a:off x="685800" y="838200"/>
            <a:ext cx="7772400" cy="1066800"/>
          </a:xfrm>
        </p:spPr>
        <p:txBody>
          <a:bodyPr>
            <a:normAutofit fontScale="77500" lnSpcReduction="20000"/>
          </a:bodyPr>
          <a:lstStyle/>
          <a:p>
            <a:pPr>
              <a:buFont typeface="Wingdings" charset="2"/>
              <a:buChar char="§"/>
              <a:defRPr/>
            </a:pPr>
            <a:r>
              <a:rPr lang="en-US" dirty="0" smtClean="0"/>
              <a:t>Best way to measure technology balance: per cap GDP.</a:t>
            </a:r>
          </a:p>
          <a:p>
            <a:pPr lvl="1">
              <a:buFont typeface="Wingdings" charset="2"/>
              <a:buChar char="§"/>
              <a:defRPr/>
            </a:pPr>
            <a:r>
              <a:rPr lang="en-US" dirty="0" smtClean="0"/>
              <a:t>In historical aggregate, superior have won only 63% of time.  </a:t>
            </a:r>
          </a:p>
          <a:p>
            <a:pPr lvl="2">
              <a:buFont typeface="Wingdings" charset="2"/>
              <a:buChar char="§"/>
              <a:defRPr/>
            </a:pPr>
            <a:r>
              <a:rPr lang="en-US" dirty="0" smtClean="0"/>
              <a:t>Victory only certain, however, when disparity is </a:t>
            </a:r>
            <a:r>
              <a:rPr lang="en-US" u="sng" dirty="0" smtClean="0"/>
              <a:t>massive</a:t>
            </a:r>
            <a:r>
              <a:rPr lang="en-US" dirty="0" smtClean="0"/>
              <a:t>. </a:t>
            </a:r>
            <a:endParaRPr lang="en-US" dirty="0"/>
          </a:p>
        </p:txBody>
      </p:sp>
      <p:pic>
        <p:nvPicPr>
          <p:cNvPr id="32772" name="Picture 4" descr="Screen shot 2011-08-29 at 12.05.04 AM.png"/>
          <p:cNvPicPr>
            <a:picLocks noChangeAspect="1"/>
          </p:cNvPicPr>
          <p:nvPr/>
        </p:nvPicPr>
        <p:blipFill>
          <a:blip r:embed="rId2"/>
          <a:srcRect/>
          <a:stretch>
            <a:fillRect/>
          </a:stretch>
        </p:blipFill>
        <p:spPr bwMode="auto">
          <a:xfrm>
            <a:off x="609600" y="1981200"/>
            <a:ext cx="7772400" cy="5008563"/>
          </a:xfrm>
          <a:prstGeom prst="rect">
            <a:avLst/>
          </a:prstGeom>
          <a:noFill/>
          <a:ln w="9525">
            <a:noFill/>
            <a:miter lim="800000"/>
            <a:headEnd/>
            <a:tailEnd/>
          </a:ln>
        </p:spPr>
      </p:pic>
      <p:sp>
        <p:nvSpPr>
          <p:cNvPr id="32773" name="Left Arrow 5"/>
          <p:cNvSpPr>
            <a:spLocks noChangeArrowheads="1"/>
          </p:cNvSpPr>
          <p:nvPr/>
        </p:nvSpPr>
        <p:spPr bwMode="auto">
          <a:xfrm>
            <a:off x="7848600" y="5181600"/>
            <a:ext cx="1295400" cy="609600"/>
          </a:xfrm>
          <a:prstGeom prst="leftArrow">
            <a:avLst>
              <a:gd name="adj1" fmla="val 50000"/>
              <a:gd name="adj2" fmla="val 49997"/>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32774" name="Left Arrow 6"/>
          <p:cNvSpPr>
            <a:spLocks noChangeArrowheads="1"/>
          </p:cNvSpPr>
          <p:nvPr/>
        </p:nvSpPr>
        <p:spPr bwMode="auto">
          <a:xfrm>
            <a:off x="3124200" y="3886200"/>
            <a:ext cx="1143000" cy="5334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32775" name="Down Arrow 7"/>
          <p:cNvSpPr>
            <a:spLocks noChangeArrowheads="1"/>
          </p:cNvSpPr>
          <p:nvPr/>
        </p:nvSpPr>
        <p:spPr bwMode="auto">
          <a:xfrm>
            <a:off x="6324600" y="2514600"/>
            <a:ext cx="609600" cy="1524000"/>
          </a:xfrm>
          <a:prstGeom prst="down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defRPr/>
            </a:pPr>
            <a:r>
              <a:rPr lang="en-US" i="1" dirty="0" smtClean="0"/>
              <a:t>Results for Systemic Theory</a:t>
            </a:r>
            <a:endParaRPr lang="en-US" dirty="0"/>
          </a:p>
        </p:txBody>
      </p:sp>
      <p:sp>
        <p:nvSpPr>
          <p:cNvPr id="3" name="Content Placeholder 2"/>
          <p:cNvSpPr>
            <a:spLocks noGrp="1"/>
          </p:cNvSpPr>
          <p:nvPr>
            <p:ph idx="1"/>
          </p:nvPr>
        </p:nvSpPr>
        <p:spPr>
          <a:xfrm>
            <a:off x="685800" y="762000"/>
            <a:ext cx="7772400" cy="914400"/>
          </a:xfrm>
        </p:spPr>
        <p:txBody>
          <a:bodyPr>
            <a:normAutofit fontScale="70000" lnSpcReduction="20000"/>
          </a:bodyPr>
          <a:lstStyle/>
          <a:p>
            <a:pPr>
              <a:buFont typeface="Wingdings" charset="2"/>
              <a:buChar char="§"/>
              <a:defRPr/>
            </a:pPr>
            <a:r>
              <a:rPr lang="en-US" dirty="0" smtClean="0"/>
              <a:t>Returns to force posture are terrible inconsistent.</a:t>
            </a:r>
          </a:p>
          <a:p>
            <a:pPr lvl="1">
              <a:buFont typeface="Wingdings" charset="2"/>
              <a:buChar char="§"/>
              <a:defRPr/>
            </a:pPr>
            <a:r>
              <a:rPr lang="en-US" dirty="0" smtClean="0"/>
              <a:t>Lack of ‘epochal stability’ (attackers &amp; defenders not uniformly favoured) means technology cannot be decisive in its effect.</a:t>
            </a:r>
            <a:endParaRPr lang="en-US" dirty="0"/>
          </a:p>
        </p:txBody>
      </p:sp>
      <p:pic>
        <p:nvPicPr>
          <p:cNvPr id="33796" name="Picture 4" descr="Screen shot 2011-08-29 at 4.31.31 PM.png"/>
          <p:cNvPicPr>
            <a:picLocks noChangeAspect="1"/>
          </p:cNvPicPr>
          <p:nvPr/>
        </p:nvPicPr>
        <p:blipFill>
          <a:blip r:embed="rId2"/>
          <a:srcRect/>
          <a:stretch>
            <a:fillRect/>
          </a:stretch>
        </p:blipFill>
        <p:spPr bwMode="auto">
          <a:xfrm>
            <a:off x="2895600" y="2895600"/>
            <a:ext cx="4672013" cy="3962400"/>
          </a:xfrm>
          <a:prstGeom prst="rect">
            <a:avLst/>
          </a:prstGeom>
          <a:noFill/>
          <a:ln w="9525">
            <a:noFill/>
            <a:miter lim="800000"/>
            <a:headEnd/>
            <a:tailEnd/>
          </a:ln>
        </p:spPr>
      </p:pic>
      <p:pic>
        <p:nvPicPr>
          <p:cNvPr id="33797" name="Picture 11" descr="Screen shot 2011-09-05 at 2.55.27 PM.png"/>
          <p:cNvPicPr>
            <a:picLocks noChangeAspect="1"/>
          </p:cNvPicPr>
          <p:nvPr/>
        </p:nvPicPr>
        <p:blipFill>
          <a:blip r:embed="rId3"/>
          <a:srcRect/>
          <a:stretch>
            <a:fillRect/>
          </a:stretch>
        </p:blipFill>
        <p:spPr bwMode="auto">
          <a:xfrm>
            <a:off x="1676400" y="1828800"/>
            <a:ext cx="6057900" cy="5029200"/>
          </a:xfrm>
          <a:prstGeom prst="rect">
            <a:avLst/>
          </a:prstGeom>
          <a:noFill/>
          <a:ln w="9525">
            <a:noFill/>
            <a:miter lim="800000"/>
            <a:headEnd/>
            <a:tailEnd/>
          </a:ln>
        </p:spPr>
      </p:pic>
      <p:sp>
        <p:nvSpPr>
          <p:cNvPr id="33798" name="Left Arrow 13"/>
          <p:cNvSpPr>
            <a:spLocks noChangeArrowheads="1"/>
          </p:cNvSpPr>
          <p:nvPr/>
        </p:nvSpPr>
        <p:spPr bwMode="auto">
          <a:xfrm>
            <a:off x="7391400" y="3124200"/>
            <a:ext cx="990600" cy="381000"/>
          </a:xfrm>
          <a:prstGeom prst="leftArrow">
            <a:avLst>
              <a:gd name="adj1" fmla="val 50000"/>
              <a:gd name="adj2" fmla="val 50002"/>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33799" name="Left Arrow 14"/>
          <p:cNvSpPr>
            <a:spLocks noChangeArrowheads="1"/>
          </p:cNvSpPr>
          <p:nvPr/>
        </p:nvSpPr>
        <p:spPr bwMode="auto">
          <a:xfrm>
            <a:off x="7543800" y="4953000"/>
            <a:ext cx="990600" cy="381000"/>
          </a:xfrm>
          <a:prstGeom prst="leftArrow">
            <a:avLst>
              <a:gd name="adj1" fmla="val 50000"/>
              <a:gd name="adj2" fmla="val 50002"/>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III. Proficiency Theory</a:t>
            </a:r>
            <a:endParaRPr lang="en-US" i="1" dirty="0"/>
          </a:p>
        </p:txBody>
      </p:sp>
      <p:sp>
        <p:nvSpPr>
          <p:cNvPr id="3" name="Content Placeholder 2"/>
          <p:cNvSpPr>
            <a:spLocks noGrp="1"/>
          </p:cNvSpPr>
          <p:nvPr>
            <p:ph idx="1"/>
          </p:nvPr>
        </p:nvSpPr>
        <p:spPr>
          <a:xfrm>
            <a:off x="685800" y="914400"/>
            <a:ext cx="7772400" cy="1981200"/>
          </a:xfrm>
        </p:spPr>
        <p:txBody>
          <a:bodyPr>
            <a:normAutofit fontScale="70000" lnSpcReduction="20000"/>
          </a:bodyPr>
          <a:lstStyle/>
          <a:p>
            <a:pPr>
              <a:buFont typeface="Wingdings" charset="2"/>
              <a:buChar char="§"/>
              <a:defRPr/>
            </a:pPr>
            <a:r>
              <a:rPr lang="en-US" dirty="0" err="1" smtClean="0"/>
              <a:t>Argmt</a:t>
            </a:r>
            <a:r>
              <a:rPr lang="en-US" dirty="0" smtClean="0"/>
              <a:t>: “good men with poor ships are better than poor men with good ships.” (Mahan)</a:t>
            </a:r>
          </a:p>
          <a:p>
            <a:pPr lvl="1">
              <a:buFont typeface="Wingdings" charset="2"/>
              <a:buChar char="§"/>
              <a:defRPr/>
            </a:pPr>
            <a:r>
              <a:rPr lang="en-US" dirty="0" smtClean="0"/>
              <a:t>Other theories are wrong: technology can be confounded and superior numbers outmaneuvered.</a:t>
            </a:r>
          </a:p>
          <a:p>
            <a:pPr lvl="2">
              <a:buFont typeface="Wingdings" charset="2"/>
              <a:buChar char="§"/>
              <a:defRPr/>
            </a:pPr>
            <a:r>
              <a:rPr lang="en-US" dirty="0" smtClean="0"/>
              <a:t>Victory instead reflects how </a:t>
            </a:r>
            <a:r>
              <a:rPr lang="en-US" u="sng" dirty="0" smtClean="0"/>
              <a:t>well</a:t>
            </a:r>
            <a:r>
              <a:rPr lang="en-US" dirty="0" smtClean="0"/>
              <a:t> military forces put these material underpinnings, through tactics and strategy, training &amp; motivation, to good effect. </a:t>
            </a:r>
          </a:p>
          <a:p>
            <a:pPr lvl="2">
              <a:buFont typeface="Wingdings" charset="2"/>
              <a:buNone/>
              <a:defRPr/>
            </a:pPr>
            <a:endParaRPr lang="en-US" dirty="0" smtClean="0"/>
          </a:p>
          <a:p>
            <a:pPr lvl="1">
              <a:buFont typeface="Wingdings" charset="2"/>
              <a:buChar char="§"/>
              <a:defRPr/>
            </a:pPr>
            <a:endParaRPr lang="en-US" dirty="0" smtClean="0"/>
          </a:p>
        </p:txBody>
      </p:sp>
      <p:pic>
        <p:nvPicPr>
          <p:cNvPr id="34820" name="Picture 3"/>
          <p:cNvPicPr>
            <a:picLocks noChangeAspect="1"/>
          </p:cNvPicPr>
          <p:nvPr/>
        </p:nvPicPr>
        <p:blipFill>
          <a:blip r:embed="rId3"/>
          <a:srcRect/>
          <a:stretch>
            <a:fillRect/>
          </a:stretch>
        </p:blipFill>
        <p:spPr bwMode="auto">
          <a:xfrm>
            <a:off x="228600" y="3124200"/>
            <a:ext cx="2863850" cy="1689100"/>
          </a:xfrm>
          <a:prstGeom prst="rect">
            <a:avLst/>
          </a:prstGeom>
          <a:noFill/>
          <a:ln w="9525">
            <a:noFill/>
            <a:miter lim="800000"/>
            <a:headEnd/>
            <a:tailEnd/>
          </a:ln>
        </p:spPr>
      </p:pic>
      <p:pic>
        <p:nvPicPr>
          <p:cNvPr id="34821" name="Picture 4"/>
          <p:cNvPicPr>
            <a:picLocks noChangeAspect="1"/>
          </p:cNvPicPr>
          <p:nvPr/>
        </p:nvPicPr>
        <p:blipFill>
          <a:blip r:embed="rId4"/>
          <a:srcRect/>
          <a:stretch>
            <a:fillRect/>
          </a:stretch>
        </p:blipFill>
        <p:spPr bwMode="auto">
          <a:xfrm>
            <a:off x="685800" y="5029200"/>
            <a:ext cx="2768600" cy="1557338"/>
          </a:xfrm>
          <a:prstGeom prst="rect">
            <a:avLst/>
          </a:prstGeom>
          <a:noFill/>
          <a:ln w="9525">
            <a:noFill/>
            <a:miter lim="800000"/>
            <a:headEnd/>
            <a:tailEnd/>
          </a:ln>
        </p:spPr>
      </p:pic>
      <p:pic>
        <p:nvPicPr>
          <p:cNvPr id="34822" name="Picture 5"/>
          <p:cNvPicPr>
            <a:picLocks noChangeAspect="1"/>
          </p:cNvPicPr>
          <p:nvPr/>
        </p:nvPicPr>
        <p:blipFill>
          <a:blip r:embed="rId5"/>
          <a:srcRect/>
          <a:stretch>
            <a:fillRect/>
          </a:stretch>
        </p:blipFill>
        <p:spPr bwMode="auto">
          <a:xfrm>
            <a:off x="3581400" y="3810000"/>
            <a:ext cx="1981200" cy="1836738"/>
          </a:xfrm>
          <a:prstGeom prst="rect">
            <a:avLst/>
          </a:prstGeom>
          <a:noFill/>
          <a:ln w="9525">
            <a:noFill/>
            <a:miter lim="800000"/>
            <a:headEnd/>
            <a:tailEnd/>
          </a:ln>
        </p:spPr>
      </p:pic>
      <p:pic>
        <p:nvPicPr>
          <p:cNvPr id="34823" name="Picture 6"/>
          <p:cNvPicPr>
            <a:picLocks noChangeAspect="1"/>
          </p:cNvPicPr>
          <p:nvPr/>
        </p:nvPicPr>
        <p:blipFill>
          <a:blip r:embed="rId6"/>
          <a:srcRect/>
          <a:stretch>
            <a:fillRect/>
          </a:stretch>
        </p:blipFill>
        <p:spPr bwMode="auto">
          <a:xfrm>
            <a:off x="5943600" y="2819400"/>
            <a:ext cx="2319338" cy="1828800"/>
          </a:xfrm>
          <a:prstGeom prst="rect">
            <a:avLst/>
          </a:prstGeom>
          <a:noFill/>
          <a:ln w="9525">
            <a:noFill/>
            <a:miter lim="800000"/>
            <a:headEnd/>
            <a:tailEnd/>
          </a:ln>
        </p:spPr>
      </p:pic>
      <p:pic>
        <p:nvPicPr>
          <p:cNvPr id="34824" name="Picture 7"/>
          <p:cNvPicPr>
            <a:picLocks noChangeAspect="1"/>
          </p:cNvPicPr>
          <p:nvPr/>
        </p:nvPicPr>
        <p:blipFill>
          <a:blip r:embed="rId7"/>
          <a:srcRect/>
          <a:stretch>
            <a:fillRect/>
          </a:stretch>
        </p:blipFill>
        <p:spPr bwMode="auto">
          <a:xfrm>
            <a:off x="6553200" y="4881563"/>
            <a:ext cx="2286000" cy="1976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Returns to Proficiency</a:t>
            </a:r>
            <a:endParaRPr lang="en-US" i="1" dirty="0"/>
          </a:p>
        </p:txBody>
      </p:sp>
      <p:sp>
        <p:nvSpPr>
          <p:cNvPr id="3" name="Content Placeholder 2"/>
          <p:cNvSpPr>
            <a:spLocks noGrp="1"/>
          </p:cNvSpPr>
          <p:nvPr>
            <p:ph idx="1"/>
          </p:nvPr>
        </p:nvSpPr>
        <p:spPr/>
        <p:txBody>
          <a:bodyPr/>
          <a:lstStyle/>
          <a:p>
            <a:pPr>
              <a:buFont typeface="Wingdings" charset="2"/>
              <a:buChar char="§"/>
              <a:defRPr/>
            </a:pPr>
            <a:r>
              <a:rPr lang="en-US" dirty="0" err="1" smtClean="0"/>
              <a:t>j</a:t>
            </a:r>
            <a:endParaRPr lang="en-US" dirty="0"/>
          </a:p>
        </p:txBody>
      </p:sp>
      <p:sp>
        <p:nvSpPr>
          <p:cNvPr id="36868" name="Right Arrow 5"/>
          <p:cNvSpPr>
            <a:spLocks noChangeArrowheads="1"/>
          </p:cNvSpPr>
          <p:nvPr/>
        </p:nvSpPr>
        <p:spPr bwMode="auto">
          <a:xfrm>
            <a:off x="3581400" y="5029200"/>
            <a:ext cx="1981200" cy="533400"/>
          </a:xfrm>
          <a:prstGeom prst="rightArrow">
            <a:avLst>
              <a:gd name="adj1" fmla="val 50000"/>
              <a:gd name="adj2" fmla="val 50005"/>
            </a:avLst>
          </a:prstGeom>
          <a:solidFill>
            <a:schemeClr val="accent1"/>
          </a:solidFill>
          <a:ln w="9525">
            <a:solidFill>
              <a:schemeClr val="tx1"/>
            </a:solidFill>
            <a:round/>
            <a:headEnd/>
            <a:tailEnd/>
          </a:ln>
        </p:spPr>
        <p:txBody>
          <a:bodyPr>
            <a:prstTxWarp prst="textNoShape">
              <a:avLst/>
            </a:prstTxWarp>
          </a:bodyPr>
          <a:lstStyle/>
          <a:p>
            <a:endParaRPr lang="en-US"/>
          </a:p>
        </p:txBody>
      </p:sp>
      <p:pic>
        <p:nvPicPr>
          <p:cNvPr id="36869" name="Picture 7" descr="Screen shot 2011-09-05 at 4.48.39 PM.png"/>
          <p:cNvPicPr>
            <a:picLocks noChangeAspect="1"/>
          </p:cNvPicPr>
          <p:nvPr/>
        </p:nvPicPr>
        <p:blipFill>
          <a:blip r:embed="rId2"/>
          <a:srcRect/>
          <a:stretch>
            <a:fillRect/>
          </a:stretch>
        </p:blipFill>
        <p:spPr bwMode="auto">
          <a:xfrm>
            <a:off x="762000" y="1143000"/>
            <a:ext cx="7705725" cy="5715000"/>
          </a:xfrm>
          <a:prstGeom prst="rect">
            <a:avLst/>
          </a:prstGeom>
          <a:noFill/>
          <a:ln w="9525">
            <a:noFill/>
            <a:miter lim="800000"/>
            <a:headEnd/>
            <a:tailEnd/>
          </a:ln>
        </p:spPr>
      </p:pic>
      <p:sp>
        <p:nvSpPr>
          <p:cNvPr id="36870" name="Down Arrow 8"/>
          <p:cNvSpPr>
            <a:spLocks noChangeArrowheads="1"/>
          </p:cNvSpPr>
          <p:nvPr/>
        </p:nvSpPr>
        <p:spPr bwMode="auto">
          <a:xfrm>
            <a:off x="6781800" y="1752600"/>
            <a:ext cx="457200" cy="1752600"/>
          </a:xfrm>
          <a:prstGeom prst="downArrow">
            <a:avLst>
              <a:gd name="adj1" fmla="val 50000"/>
              <a:gd name="adj2" fmla="val 49993"/>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36871" name="Right Arrow 9"/>
          <p:cNvSpPr>
            <a:spLocks noChangeArrowheads="1"/>
          </p:cNvSpPr>
          <p:nvPr/>
        </p:nvSpPr>
        <p:spPr bwMode="auto">
          <a:xfrm>
            <a:off x="4114800" y="5105400"/>
            <a:ext cx="1981200" cy="533400"/>
          </a:xfrm>
          <a:prstGeom prst="rightArrow">
            <a:avLst>
              <a:gd name="adj1" fmla="val 50000"/>
              <a:gd name="adj2" fmla="val 50005"/>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Returns to Proficiency</a:t>
            </a:r>
            <a:endParaRPr lang="en-US" i="1" dirty="0"/>
          </a:p>
        </p:txBody>
      </p:sp>
      <p:sp>
        <p:nvSpPr>
          <p:cNvPr id="3" name="Content Placeholder 2"/>
          <p:cNvSpPr>
            <a:spLocks noGrp="1"/>
          </p:cNvSpPr>
          <p:nvPr>
            <p:ph idx="1"/>
          </p:nvPr>
        </p:nvSpPr>
        <p:spPr>
          <a:xfrm>
            <a:off x="381000" y="914400"/>
            <a:ext cx="8382000" cy="1905000"/>
          </a:xfrm>
        </p:spPr>
        <p:txBody>
          <a:bodyPr>
            <a:normAutofit fontScale="70000" lnSpcReduction="20000"/>
          </a:bodyPr>
          <a:lstStyle/>
          <a:p>
            <a:pPr>
              <a:buFont typeface="Wingdings" charset="2"/>
              <a:buChar char="§"/>
              <a:defRPr/>
            </a:pPr>
            <a:r>
              <a:rPr lang="en-US" dirty="0" smtClean="0"/>
              <a:t>In aggregate, 78.4% of battles won by the more capable. </a:t>
            </a:r>
          </a:p>
          <a:p>
            <a:pPr lvl="1">
              <a:buFont typeface="Wingdings" charset="2"/>
              <a:buChar char="§"/>
              <a:defRPr/>
            </a:pPr>
            <a:r>
              <a:rPr lang="en-US" dirty="0" smtClean="0"/>
              <a:t>Great success!</a:t>
            </a:r>
          </a:p>
          <a:p>
            <a:pPr>
              <a:buFont typeface="Wingdings" charset="2"/>
              <a:buChar char="§"/>
              <a:defRPr/>
            </a:pPr>
            <a:r>
              <a:rPr lang="en-US" dirty="0" smtClean="0"/>
              <a:t>Yet note of </a:t>
            </a:r>
            <a:r>
              <a:rPr lang="en-US" u="sng" dirty="0" smtClean="0"/>
              <a:t>caution</a:t>
            </a:r>
            <a:r>
              <a:rPr lang="en-US" dirty="0" smtClean="0"/>
              <a:t>: RLT performance demonstrates a modest, albeit consistent, decline over time (i.e. 20thC is just 67% return).</a:t>
            </a:r>
          </a:p>
          <a:p>
            <a:pPr lvl="1">
              <a:buFont typeface="Wingdings" charset="2"/>
              <a:buChar char="§"/>
              <a:defRPr/>
            </a:pPr>
            <a:r>
              <a:rPr lang="en-US" dirty="0" smtClean="0"/>
              <a:t>Proficient are not as favoured as they once were.</a:t>
            </a:r>
          </a:p>
          <a:p>
            <a:pPr lvl="1">
              <a:buFont typeface="Wingdings" charset="2"/>
              <a:buChar char="§"/>
              <a:defRPr/>
            </a:pPr>
            <a:endParaRPr lang="en-US" dirty="0"/>
          </a:p>
        </p:txBody>
      </p:sp>
      <p:pic>
        <p:nvPicPr>
          <p:cNvPr id="37892" name="Picture 3" descr="Screen shot 2011-08-30 at 11.44.08 PM.png"/>
          <p:cNvPicPr>
            <a:picLocks noChangeAspect="1"/>
          </p:cNvPicPr>
          <p:nvPr/>
        </p:nvPicPr>
        <p:blipFill>
          <a:blip r:embed="rId2"/>
          <a:srcRect/>
          <a:stretch>
            <a:fillRect/>
          </a:stretch>
        </p:blipFill>
        <p:spPr bwMode="auto">
          <a:xfrm>
            <a:off x="0" y="3048000"/>
            <a:ext cx="9144000" cy="3290888"/>
          </a:xfrm>
          <a:prstGeom prst="rect">
            <a:avLst/>
          </a:prstGeom>
          <a:noFill/>
          <a:ln w="9525">
            <a:noFill/>
            <a:miter lim="800000"/>
            <a:headEnd/>
            <a:tailEnd/>
          </a:ln>
        </p:spPr>
      </p:pic>
      <p:sp>
        <p:nvSpPr>
          <p:cNvPr id="37893" name="Down Arrow 4"/>
          <p:cNvSpPr>
            <a:spLocks noChangeArrowheads="1"/>
          </p:cNvSpPr>
          <p:nvPr/>
        </p:nvSpPr>
        <p:spPr bwMode="auto">
          <a:xfrm>
            <a:off x="7772400" y="2819400"/>
            <a:ext cx="381000" cy="1066800"/>
          </a:xfrm>
          <a:prstGeom prst="downArrow">
            <a:avLst>
              <a:gd name="adj1" fmla="val 50000"/>
              <a:gd name="adj2" fmla="val 49998"/>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37894" name="Left Arrow 5"/>
          <p:cNvSpPr>
            <a:spLocks noChangeArrowheads="1"/>
          </p:cNvSpPr>
          <p:nvPr/>
        </p:nvSpPr>
        <p:spPr bwMode="auto">
          <a:xfrm>
            <a:off x="8839200" y="5562600"/>
            <a:ext cx="609600" cy="3048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Proficiency Erosion</a:t>
            </a:r>
            <a:endParaRPr lang="en-US" i="1" dirty="0"/>
          </a:p>
        </p:txBody>
      </p:sp>
      <p:sp>
        <p:nvSpPr>
          <p:cNvPr id="3" name="Content Placeholder 2"/>
          <p:cNvSpPr>
            <a:spLocks noGrp="1"/>
          </p:cNvSpPr>
          <p:nvPr>
            <p:ph idx="1"/>
          </p:nvPr>
        </p:nvSpPr>
        <p:spPr>
          <a:xfrm>
            <a:off x="533400" y="914400"/>
            <a:ext cx="8077200" cy="1524000"/>
          </a:xfrm>
        </p:spPr>
        <p:txBody>
          <a:bodyPr>
            <a:normAutofit fontScale="62500" lnSpcReduction="20000"/>
          </a:bodyPr>
          <a:lstStyle/>
          <a:p>
            <a:pPr>
              <a:buFont typeface="Wingdings" charset="2"/>
              <a:buChar char="§"/>
              <a:defRPr/>
            </a:pPr>
            <a:r>
              <a:rPr lang="en-US" dirty="0" smtClean="0"/>
              <a:t>Most persuasive explanation for this decline is ‘proficiency erosion.’</a:t>
            </a:r>
          </a:p>
          <a:p>
            <a:pPr lvl="1">
              <a:buFont typeface="Wingdings" charset="2"/>
              <a:buChar char="§"/>
              <a:defRPr/>
            </a:pPr>
            <a:r>
              <a:rPr lang="en-US" dirty="0" smtClean="0"/>
              <a:t>Against a tenacious, overwhelmingly preponderant adversary, even the most gifted militaries can be driven to </a:t>
            </a:r>
            <a:r>
              <a:rPr lang="en-US" dirty="0" smtClean="0"/>
              <a:t>exhaustion.</a:t>
            </a:r>
          </a:p>
          <a:p>
            <a:pPr lvl="2">
              <a:buFont typeface="Wingdings" charset="2"/>
              <a:buChar char="§"/>
              <a:defRPr/>
            </a:pPr>
            <a:r>
              <a:rPr lang="en-US" dirty="0" smtClean="0"/>
              <a:t>I.e. Greeks at Thermopylae (480 BC), French at Paris (1814), &amp; Finns at Mannerheim Line (1940).  </a:t>
            </a:r>
            <a:r>
              <a:rPr lang="en-US" i="1" dirty="0" err="1" smtClean="0"/>
              <a:t>Wehrmacht</a:t>
            </a:r>
            <a:r>
              <a:rPr lang="en-US" dirty="0" smtClean="0"/>
              <a:t> ground to dust </a:t>
            </a:r>
            <a:r>
              <a:rPr lang="en-US" dirty="0" err="1" smtClean="0"/>
              <a:t>vs</a:t>
            </a:r>
            <a:r>
              <a:rPr lang="en-US" dirty="0" smtClean="0"/>
              <a:t> Soviets.</a:t>
            </a:r>
          </a:p>
          <a:p>
            <a:pPr lvl="2">
              <a:buFont typeface="Wingdings" charset="2"/>
              <a:buChar char="§"/>
              <a:defRPr/>
            </a:pPr>
            <a:endParaRPr lang="en-US" dirty="0" smtClean="0"/>
          </a:p>
        </p:txBody>
      </p:sp>
      <p:pic>
        <p:nvPicPr>
          <p:cNvPr id="38916" name="Picture 3" descr="Screen shot 2011-08-30 at 11.45.42 PM.png"/>
          <p:cNvPicPr>
            <a:picLocks noChangeAspect="1"/>
          </p:cNvPicPr>
          <p:nvPr/>
        </p:nvPicPr>
        <p:blipFill>
          <a:blip r:embed="rId2"/>
          <a:srcRect/>
          <a:stretch>
            <a:fillRect/>
          </a:stretch>
        </p:blipFill>
        <p:spPr bwMode="auto">
          <a:xfrm>
            <a:off x="838200" y="2438400"/>
            <a:ext cx="7848600" cy="454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i="1" dirty="0" smtClean="0"/>
              <a:t>The Uniqueness of Modern Times</a:t>
            </a:r>
            <a:endParaRPr lang="en-US" i="1" dirty="0"/>
          </a:p>
        </p:txBody>
      </p:sp>
      <p:sp>
        <p:nvSpPr>
          <p:cNvPr id="3" name="Content Placeholder 2"/>
          <p:cNvSpPr>
            <a:spLocks noGrp="1"/>
          </p:cNvSpPr>
          <p:nvPr>
            <p:ph idx="1"/>
          </p:nvPr>
        </p:nvSpPr>
        <p:spPr>
          <a:xfrm>
            <a:off x="685800" y="762000"/>
            <a:ext cx="7772400" cy="2514600"/>
          </a:xfrm>
        </p:spPr>
        <p:txBody>
          <a:bodyPr>
            <a:normAutofit fontScale="55000" lnSpcReduction="20000"/>
          </a:bodyPr>
          <a:lstStyle/>
          <a:p>
            <a:pPr>
              <a:buFont typeface="Wingdings" charset="2"/>
              <a:buChar char="§"/>
              <a:defRPr/>
            </a:pPr>
            <a:r>
              <a:rPr lang="en-US" dirty="0" smtClean="0"/>
              <a:t>Is possible that proficiency’s role has diminished in recent centuries </a:t>
            </a:r>
            <a:r>
              <a:rPr lang="en-US" dirty="0" err="1" smtClean="0"/>
              <a:t>bc</a:t>
            </a:r>
            <a:r>
              <a:rPr lang="en-US" dirty="0" smtClean="0"/>
              <a:t> grinding attrition has had more opportunity to take effect.</a:t>
            </a:r>
          </a:p>
          <a:p>
            <a:pPr lvl="1">
              <a:buFont typeface="Wingdings" charset="2"/>
              <a:buChar char="§"/>
              <a:defRPr/>
            </a:pPr>
            <a:r>
              <a:rPr lang="en-US" dirty="0" err="1" smtClean="0"/>
              <a:t>Premodern</a:t>
            </a:r>
            <a:r>
              <a:rPr lang="en-US" dirty="0" smtClean="0"/>
              <a:t> struggles: a few pitched battles, followed by swift capitulation or parades through conquered territory. </a:t>
            </a:r>
          </a:p>
          <a:p>
            <a:pPr lvl="2">
              <a:buFont typeface="Wingdings" charset="2"/>
              <a:buChar char="§"/>
              <a:defRPr/>
            </a:pPr>
            <a:r>
              <a:rPr lang="en-US" dirty="0" smtClean="0"/>
              <a:t>Following his bloody defeat at Marathon (490 BC), Darius I simply turned around and went home.</a:t>
            </a:r>
          </a:p>
          <a:p>
            <a:pPr lvl="1">
              <a:buFont typeface="Wingdings" charset="2"/>
              <a:buChar char="§"/>
              <a:defRPr/>
            </a:pPr>
            <a:r>
              <a:rPr lang="en-US" dirty="0" smtClean="0"/>
              <a:t>In contrast: technology &amp; </a:t>
            </a:r>
            <a:r>
              <a:rPr lang="en-US" dirty="0" err="1" smtClean="0"/>
              <a:t>industr</a:t>
            </a:r>
            <a:r>
              <a:rPr lang="en-US" dirty="0" smtClean="0"/>
              <a:t> rev (&amp; thus social organization) = battles long, drawn-out affairs. </a:t>
            </a:r>
          </a:p>
          <a:p>
            <a:pPr lvl="2">
              <a:buFont typeface="Wingdings" charset="2"/>
              <a:buChar char="§"/>
              <a:defRPr/>
            </a:pPr>
            <a:r>
              <a:rPr lang="en-US" dirty="0" smtClean="0"/>
              <a:t>By WWI: fight for months on end.  Russo-German ‘41-45 war virtually without respite.</a:t>
            </a:r>
          </a:p>
          <a:p>
            <a:pPr lvl="2">
              <a:buFont typeface="Wingdings" charset="2"/>
              <a:buChar char="§"/>
              <a:defRPr/>
            </a:pPr>
            <a:r>
              <a:rPr lang="en-US" dirty="0" err="1" smtClean="0">
                <a:sym typeface="Wingdings"/>
              </a:rPr>
              <a:t></a:t>
            </a:r>
            <a:r>
              <a:rPr lang="en-US" dirty="0" smtClean="0">
                <a:sym typeface="Wingdings"/>
              </a:rPr>
              <a:t> Consequence is attrition given much more opportunity to act than battles of annihilation (i.e. Delbruck’s phrase).</a:t>
            </a:r>
            <a:endParaRPr lang="en-US" dirty="0" smtClean="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1-08-30 at 11.46.46 PM.png"/>
          <p:cNvPicPr>
            <a:picLocks noChangeAspect="1"/>
          </p:cNvPicPr>
          <p:nvPr/>
        </p:nvPicPr>
        <p:blipFill>
          <a:blip r:embed="rId2"/>
          <a:srcRect/>
          <a:stretch>
            <a:fillRect/>
          </a:stretch>
        </p:blipFill>
        <p:spPr bwMode="auto">
          <a:xfrm>
            <a:off x="285750" y="844550"/>
            <a:ext cx="8572500" cy="51689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dirty="0" smtClean="0"/>
              <a:t>Project Introduction</a:t>
            </a:r>
          </a:p>
        </p:txBody>
      </p:sp>
      <p:sp>
        <p:nvSpPr>
          <p:cNvPr id="3" name="Content Placeholder 2"/>
          <p:cNvSpPr>
            <a:spLocks noGrp="1"/>
          </p:cNvSpPr>
          <p:nvPr>
            <p:ph idx="1"/>
          </p:nvPr>
        </p:nvSpPr>
        <p:spPr>
          <a:xfrm>
            <a:off x="304800" y="914400"/>
            <a:ext cx="8610600" cy="1752600"/>
          </a:xfrm>
        </p:spPr>
        <p:txBody>
          <a:bodyPr>
            <a:normAutofit fontScale="55000" lnSpcReduction="20000"/>
          </a:bodyPr>
          <a:lstStyle/>
          <a:p>
            <a:pPr eaLnBrk="1" hangingPunct="1">
              <a:buFont typeface="Wingdings" charset="2"/>
              <a:buChar char="§"/>
              <a:defRPr/>
            </a:pPr>
            <a:r>
              <a:rPr lang="en-US" dirty="0" smtClean="0"/>
              <a:t>The horrors of war stagger the imagination.</a:t>
            </a:r>
          </a:p>
          <a:p>
            <a:pPr lvl="1" eaLnBrk="1" hangingPunct="1">
              <a:buFont typeface="Wingdings" charset="2"/>
              <a:buChar char="§"/>
              <a:defRPr/>
            </a:pPr>
            <a:r>
              <a:rPr lang="en-US" dirty="0" smtClean="0"/>
              <a:t>Cost to soldiers &amp; civilians, countries &amp; countryside give ample reason to study this phenomenon.</a:t>
            </a:r>
          </a:p>
          <a:p>
            <a:pPr eaLnBrk="1" hangingPunct="1">
              <a:buFont typeface="Wingdings" charset="2"/>
              <a:buChar char="§"/>
              <a:defRPr/>
            </a:pPr>
            <a:r>
              <a:rPr lang="en-US" dirty="0" err="1" smtClean="0"/>
              <a:t>Poli</a:t>
            </a:r>
            <a:r>
              <a:rPr lang="en-US" dirty="0" smtClean="0"/>
              <a:t> </a:t>
            </a:r>
            <a:r>
              <a:rPr lang="en-US" dirty="0" err="1" smtClean="0"/>
              <a:t>scis</a:t>
            </a:r>
            <a:r>
              <a:rPr lang="en-US" dirty="0" smtClean="0"/>
              <a:t> tend, however, to talk primarily about war </a:t>
            </a:r>
            <a:r>
              <a:rPr lang="en-US" i="1" dirty="0" smtClean="0"/>
              <a:t>initiation</a:t>
            </a:r>
            <a:r>
              <a:rPr lang="en-US" dirty="0" smtClean="0"/>
              <a:t>, not </a:t>
            </a:r>
            <a:r>
              <a:rPr lang="en-US" i="1" dirty="0" smtClean="0"/>
              <a:t>who wins &amp; why</a:t>
            </a:r>
            <a:r>
              <a:rPr lang="en-US" dirty="0" smtClean="0"/>
              <a:t>.</a:t>
            </a:r>
          </a:p>
          <a:p>
            <a:pPr lvl="1" eaLnBrk="1" hangingPunct="1">
              <a:buFont typeface="Wingdings" charset="2"/>
              <a:buChar char="§"/>
              <a:defRPr/>
            </a:pPr>
            <a:r>
              <a:rPr lang="en-US" i="1" dirty="0" smtClean="0"/>
              <a:t>Practice</a:t>
            </a:r>
            <a:r>
              <a:rPr lang="en-US" dirty="0" smtClean="0"/>
              <a:t> of war is often seen as being too serious for academics (‘leave to diplomats &amp; generals’).</a:t>
            </a:r>
          </a:p>
          <a:p>
            <a:pPr lvl="2">
              <a:buFont typeface="Wingdings" charset="2"/>
              <a:buChar char="§"/>
              <a:defRPr/>
            </a:pPr>
            <a:r>
              <a:rPr lang="en-US" dirty="0" smtClean="0"/>
              <a:t>Pope Clement: the “work of academics [</a:t>
            </a:r>
            <a:r>
              <a:rPr lang="en-US" i="1" dirty="0" err="1" smtClean="0"/>
              <a:t>dottori</a:t>
            </a:r>
            <a:r>
              <a:rPr lang="en-US" dirty="0" smtClean="0"/>
              <a:t>]…with their excessive subtleties…is more likely to ruin… than bring a good conclusion.”</a:t>
            </a:r>
          </a:p>
        </p:txBody>
      </p:sp>
      <p:pic>
        <p:nvPicPr>
          <p:cNvPr id="15364" name="Picture 4"/>
          <p:cNvPicPr>
            <a:picLocks noChangeAspect="1" noChangeArrowheads="1"/>
          </p:cNvPicPr>
          <p:nvPr/>
        </p:nvPicPr>
        <p:blipFill>
          <a:blip r:embed="rId3"/>
          <a:srcRect/>
          <a:stretch>
            <a:fillRect/>
          </a:stretch>
        </p:blipFill>
        <p:spPr bwMode="auto">
          <a:xfrm>
            <a:off x="-2292350" y="2895600"/>
            <a:ext cx="2292350" cy="1428750"/>
          </a:xfrm>
          <a:prstGeom prst="rect">
            <a:avLst/>
          </a:prstGeom>
          <a:noFill/>
          <a:ln w="9525">
            <a:noFill/>
            <a:miter lim="800000"/>
            <a:headEnd/>
            <a:tailEnd/>
          </a:ln>
        </p:spPr>
      </p:pic>
      <p:pic>
        <p:nvPicPr>
          <p:cNvPr id="15365" name="Picture 4"/>
          <p:cNvPicPr>
            <a:picLocks noChangeAspect="1" noChangeArrowheads="1"/>
          </p:cNvPicPr>
          <p:nvPr/>
        </p:nvPicPr>
        <p:blipFill>
          <a:blip r:embed="rId4"/>
          <a:srcRect/>
          <a:stretch>
            <a:fillRect/>
          </a:stretch>
        </p:blipFill>
        <p:spPr bwMode="auto">
          <a:xfrm>
            <a:off x="4800600" y="2743200"/>
            <a:ext cx="4144963" cy="2286000"/>
          </a:xfrm>
          <a:prstGeom prst="rect">
            <a:avLst/>
          </a:prstGeom>
          <a:noFill/>
          <a:ln w="9525">
            <a:noFill/>
            <a:miter lim="800000"/>
            <a:headEnd/>
            <a:tailEnd/>
          </a:ln>
        </p:spPr>
      </p:pic>
      <p:pic>
        <p:nvPicPr>
          <p:cNvPr id="15366" name="Picture 5"/>
          <p:cNvPicPr>
            <a:picLocks noChangeAspect="1"/>
          </p:cNvPicPr>
          <p:nvPr/>
        </p:nvPicPr>
        <p:blipFill>
          <a:blip r:embed="rId5"/>
          <a:srcRect/>
          <a:stretch>
            <a:fillRect/>
          </a:stretch>
        </p:blipFill>
        <p:spPr bwMode="auto">
          <a:xfrm>
            <a:off x="152400" y="2895600"/>
            <a:ext cx="4243388" cy="3022600"/>
          </a:xfrm>
          <a:prstGeom prst="rect">
            <a:avLst/>
          </a:prstGeom>
          <a:noFill/>
          <a:ln w="9525">
            <a:noFill/>
            <a:miter lim="800000"/>
            <a:headEnd/>
            <a:tailEnd/>
          </a:ln>
        </p:spPr>
      </p:pic>
      <p:pic>
        <p:nvPicPr>
          <p:cNvPr id="15367" name="Picture 6"/>
          <p:cNvPicPr>
            <a:picLocks noChangeAspect="1"/>
          </p:cNvPicPr>
          <p:nvPr/>
        </p:nvPicPr>
        <p:blipFill>
          <a:blip r:embed="rId6"/>
          <a:srcRect/>
          <a:stretch>
            <a:fillRect/>
          </a:stretch>
        </p:blipFill>
        <p:spPr bwMode="auto">
          <a:xfrm>
            <a:off x="7315200" y="5165725"/>
            <a:ext cx="1397000" cy="1692275"/>
          </a:xfrm>
          <a:prstGeom prst="rect">
            <a:avLst/>
          </a:prstGeom>
          <a:noFill/>
          <a:ln w="9525">
            <a:noFill/>
            <a:miter lim="800000"/>
            <a:headEnd/>
            <a:tailEnd/>
          </a:ln>
        </p:spPr>
      </p:pic>
      <p:pic>
        <p:nvPicPr>
          <p:cNvPr id="15368" name="Picture 7"/>
          <p:cNvPicPr>
            <a:picLocks noChangeAspect="1"/>
          </p:cNvPicPr>
          <p:nvPr/>
        </p:nvPicPr>
        <p:blipFill>
          <a:blip r:embed="rId7"/>
          <a:srcRect/>
          <a:stretch>
            <a:fillRect/>
          </a:stretch>
        </p:blipFill>
        <p:spPr bwMode="auto">
          <a:xfrm>
            <a:off x="4572000" y="4343400"/>
            <a:ext cx="2209800" cy="229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Proficiency &amp; Preponderance</a:t>
            </a:r>
            <a:endParaRPr lang="en-US" i="1" dirty="0"/>
          </a:p>
        </p:txBody>
      </p:sp>
      <p:sp>
        <p:nvSpPr>
          <p:cNvPr id="3" name="Content Placeholder 2"/>
          <p:cNvSpPr>
            <a:spLocks noGrp="1"/>
          </p:cNvSpPr>
          <p:nvPr>
            <p:ph idx="1"/>
          </p:nvPr>
        </p:nvSpPr>
        <p:spPr>
          <a:xfrm>
            <a:off x="381000" y="914400"/>
            <a:ext cx="8382000" cy="2057400"/>
          </a:xfrm>
        </p:spPr>
        <p:txBody>
          <a:bodyPr>
            <a:normAutofit fontScale="62500" lnSpcReduction="20000"/>
          </a:bodyPr>
          <a:lstStyle/>
          <a:p>
            <a:pPr>
              <a:buFont typeface="Wingdings" charset="2"/>
              <a:buChar char="§"/>
              <a:defRPr/>
            </a:pPr>
            <a:r>
              <a:rPr lang="en-US" dirty="0" smtClean="0"/>
              <a:t>How does preponderance impact proficiency?</a:t>
            </a:r>
          </a:p>
          <a:p>
            <a:pPr lvl="1">
              <a:buFont typeface="Wingdings" charset="2"/>
              <a:buChar char="§"/>
              <a:defRPr/>
            </a:pPr>
            <a:r>
              <a:rPr lang="en-US" dirty="0" smtClean="0"/>
              <a:t>1. Enjoying both superior numbers </a:t>
            </a:r>
            <a:r>
              <a:rPr lang="en-US" i="1" dirty="0" smtClean="0"/>
              <a:t>and</a:t>
            </a:r>
            <a:r>
              <a:rPr lang="en-US" dirty="0" smtClean="0"/>
              <a:t> more expert skill is virtually </a:t>
            </a:r>
            <a:r>
              <a:rPr lang="en-US" u="sng" dirty="0" smtClean="0"/>
              <a:t>unbeatable</a:t>
            </a:r>
            <a:r>
              <a:rPr lang="en-US" dirty="0" smtClean="0"/>
              <a:t>. </a:t>
            </a:r>
          </a:p>
          <a:p>
            <a:pPr lvl="2">
              <a:buFont typeface="Wingdings" charset="2"/>
              <a:buChar char="§"/>
              <a:defRPr/>
            </a:pPr>
            <a:r>
              <a:rPr lang="en-US" dirty="0" smtClean="0"/>
              <a:t>90 instances in the dataset.  In 93% (84 of 90), combination resulted in victory.</a:t>
            </a:r>
          </a:p>
          <a:p>
            <a:pPr lvl="1">
              <a:buFont typeface="Wingdings" charset="2"/>
              <a:buChar char="§"/>
              <a:defRPr/>
            </a:pPr>
            <a:r>
              <a:rPr lang="en-US" dirty="0" smtClean="0"/>
              <a:t>2. When a belligerent enjoys </a:t>
            </a:r>
            <a:r>
              <a:rPr lang="en-US" i="1" dirty="0" smtClean="0"/>
              <a:t>either</a:t>
            </a:r>
            <a:r>
              <a:rPr lang="en-US" dirty="0" smtClean="0"/>
              <a:t> preponderance or superior proficiency, but not both, superior proficiency wins 75% (of 249 cases).</a:t>
            </a:r>
          </a:p>
          <a:p>
            <a:pPr lvl="2">
              <a:buFont typeface="Wingdings" charset="2"/>
              <a:buChar char="§"/>
              <a:defRPr/>
            </a:pPr>
            <a:r>
              <a:rPr lang="en-US" dirty="0" smtClean="0"/>
              <a:t>It takes on average a </a:t>
            </a:r>
            <a:r>
              <a:rPr lang="en-US" u="sng" dirty="0" smtClean="0"/>
              <a:t>massive</a:t>
            </a:r>
            <a:r>
              <a:rPr lang="en-US" dirty="0" smtClean="0"/>
              <a:t> level of preponderance to offset inferior proficiency (2.7x).</a:t>
            </a:r>
          </a:p>
          <a:p>
            <a:pPr lvl="1">
              <a:buFont typeface="Wingdings" charset="2"/>
              <a:buChar char="§"/>
              <a:defRPr/>
            </a:pPr>
            <a:endParaRPr lang="en-US" dirty="0" smtClean="0"/>
          </a:p>
        </p:txBody>
      </p:sp>
      <p:pic>
        <p:nvPicPr>
          <p:cNvPr id="39940" name="Picture 4"/>
          <p:cNvPicPr>
            <a:picLocks noChangeAspect="1"/>
          </p:cNvPicPr>
          <p:nvPr/>
        </p:nvPicPr>
        <p:blipFill>
          <a:blip r:embed="rId3"/>
          <a:srcRect/>
          <a:stretch>
            <a:fillRect/>
          </a:stretch>
        </p:blipFill>
        <p:spPr bwMode="auto">
          <a:xfrm>
            <a:off x="228600" y="2667000"/>
            <a:ext cx="3429000" cy="2438400"/>
          </a:xfrm>
          <a:prstGeom prst="rect">
            <a:avLst/>
          </a:prstGeom>
          <a:noFill/>
          <a:ln w="9525">
            <a:noFill/>
            <a:miter lim="800000"/>
            <a:headEnd/>
            <a:tailEnd/>
          </a:ln>
        </p:spPr>
      </p:pic>
      <p:pic>
        <p:nvPicPr>
          <p:cNvPr id="39941" name="Picture 5" descr="Screen shot 2011-09-05 at 5.44.58 PM.png"/>
          <p:cNvPicPr>
            <a:picLocks noChangeAspect="1"/>
          </p:cNvPicPr>
          <p:nvPr/>
        </p:nvPicPr>
        <p:blipFill>
          <a:blip r:embed="rId4"/>
          <a:srcRect/>
          <a:stretch>
            <a:fillRect/>
          </a:stretch>
        </p:blipFill>
        <p:spPr bwMode="auto">
          <a:xfrm>
            <a:off x="1447800" y="4800600"/>
            <a:ext cx="2624138" cy="1828800"/>
          </a:xfrm>
          <a:prstGeom prst="rect">
            <a:avLst/>
          </a:prstGeom>
          <a:noFill/>
          <a:ln w="9525">
            <a:noFill/>
            <a:miter lim="800000"/>
            <a:headEnd/>
            <a:tailEnd/>
          </a:ln>
        </p:spPr>
      </p:pic>
      <p:pic>
        <p:nvPicPr>
          <p:cNvPr id="39942" name="Picture 6"/>
          <p:cNvPicPr>
            <a:picLocks noChangeAspect="1"/>
          </p:cNvPicPr>
          <p:nvPr/>
        </p:nvPicPr>
        <p:blipFill>
          <a:blip r:embed="rId5"/>
          <a:srcRect/>
          <a:stretch>
            <a:fillRect/>
          </a:stretch>
        </p:blipFill>
        <p:spPr bwMode="auto">
          <a:xfrm>
            <a:off x="9144000" y="2590800"/>
            <a:ext cx="1649413" cy="1606550"/>
          </a:xfrm>
          <a:prstGeom prst="rect">
            <a:avLst/>
          </a:prstGeom>
          <a:noFill/>
          <a:ln w="9525">
            <a:noFill/>
            <a:miter lim="800000"/>
            <a:headEnd/>
            <a:tailEnd/>
          </a:ln>
        </p:spPr>
      </p:pic>
      <p:pic>
        <p:nvPicPr>
          <p:cNvPr id="39943" name="Picture 7"/>
          <p:cNvPicPr>
            <a:picLocks noChangeAspect="1"/>
          </p:cNvPicPr>
          <p:nvPr/>
        </p:nvPicPr>
        <p:blipFill>
          <a:blip r:embed="rId6"/>
          <a:srcRect/>
          <a:stretch>
            <a:fillRect/>
          </a:stretch>
        </p:blipFill>
        <p:spPr bwMode="auto">
          <a:xfrm>
            <a:off x="6172200" y="2743200"/>
            <a:ext cx="1546225" cy="1943100"/>
          </a:xfrm>
          <a:prstGeom prst="rect">
            <a:avLst/>
          </a:prstGeom>
          <a:noFill/>
          <a:ln w="9525">
            <a:noFill/>
            <a:miter lim="800000"/>
            <a:headEnd/>
            <a:tailEnd/>
          </a:ln>
        </p:spPr>
      </p:pic>
      <p:pic>
        <p:nvPicPr>
          <p:cNvPr id="39944" name="Picture 8"/>
          <p:cNvPicPr>
            <a:picLocks noChangeAspect="1"/>
          </p:cNvPicPr>
          <p:nvPr/>
        </p:nvPicPr>
        <p:blipFill>
          <a:blip r:embed="rId7"/>
          <a:srcRect/>
          <a:stretch>
            <a:fillRect/>
          </a:stretch>
        </p:blipFill>
        <p:spPr bwMode="auto">
          <a:xfrm>
            <a:off x="5410200" y="4953000"/>
            <a:ext cx="2995613" cy="1722438"/>
          </a:xfrm>
          <a:prstGeom prst="rect">
            <a:avLst/>
          </a:prstGeom>
          <a:noFill/>
          <a:ln w="9525">
            <a:noFill/>
            <a:miter lim="800000"/>
            <a:headEnd/>
            <a:tailEnd/>
          </a:ln>
        </p:spPr>
      </p:pic>
      <p:pic>
        <p:nvPicPr>
          <p:cNvPr id="39945" name="Picture 9"/>
          <p:cNvPicPr>
            <a:picLocks noChangeAspect="1"/>
          </p:cNvPicPr>
          <p:nvPr/>
        </p:nvPicPr>
        <p:blipFill>
          <a:blip r:embed="rId8"/>
          <a:srcRect/>
          <a:stretch>
            <a:fillRect/>
          </a:stretch>
        </p:blipFill>
        <p:spPr bwMode="auto">
          <a:xfrm>
            <a:off x="9144000" y="4953000"/>
            <a:ext cx="1368425" cy="102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Conclusions</a:t>
            </a:r>
            <a:endParaRPr lang="en-US" i="1" dirty="0"/>
          </a:p>
        </p:txBody>
      </p:sp>
      <p:sp>
        <p:nvSpPr>
          <p:cNvPr id="3" name="Content Placeholder 2"/>
          <p:cNvSpPr>
            <a:spLocks noGrp="1"/>
          </p:cNvSpPr>
          <p:nvPr>
            <p:ph idx="1"/>
          </p:nvPr>
        </p:nvSpPr>
        <p:spPr>
          <a:xfrm>
            <a:off x="304800" y="914400"/>
            <a:ext cx="8458200" cy="1828800"/>
          </a:xfrm>
        </p:spPr>
        <p:txBody>
          <a:bodyPr>
            <a:normAutofit fontScale="62500" lnSpcReduction="20000"/>
          </a:bodyPr>
          <a:lstStyle/>
          <a:p>
            <a:pPr>
              <a:buFont typeface="Wingdings" charset="2"/>
              <a:buChar char="§"/>
              <a:defRPr/>
            </a:pPr>
            <a:r>
              <a:rPr lang="en-US" dirty="0" smtClean="0"/>
              <a:t>Reliance on preponderance is murderously foolhardy.  </a:t>
            </a:r>
          </a:p>
          <a:p>
            <a:pPr lvl="1">
              <a:buFont typeface="Wingdings" charset="2"/>
              <a:buChar char="§"/>
              <a:defRPr/>
            </a:pPr>
            <a:r>
              <a:rPr lang="en-US" dirty="0" smtClean="0"/>
              <a:t>Is the antithesis of strategy to assume numbers will win out.</a:t>
            </a:r>
          </a:p>
          <a:p>
            <a:pPr>
              <a:buFont typeface="Wingdings" charset="2"/>
              <a:buChar char="§"/>
              <a:defRPr/>
            </a:pPr>
            <a:r>
              <a:rPr lang="en-US" dirty="0" smtClean="0"/>
              <a:t>Technology brings no salvation.</a:t>
            </a:r>
          </a:p>
          <a:p>
            <a:pPr lvl="1">
              <a:buFont typeface="Wingdings" charset="2"/>
              <a:buChar char="§"/>
              <a:defRPr/>
            </a:pPr>
            <a:r>
              <a:rPr lang="en-US" dirty="0" smtClean="0"/>
              <a:t>Victory relies on tactics, not gizmos.</a:t>
            </a:r>
          </a:p>
          <a:p>
            <a:pPr>
              <a:buFont typeface="Wingdings" charset="2"/>
              <a:buChar char="§"/>
              <a:defRPr/>
            </a:pPr>
            <a:r>
              <a:rPr lang="en-US" dirty="0" smtClean="0"/>
              <a:t>Yet proficiency is no panacea, either.</a:t>
            </a:r>
          </a:p>
          <a:p>
            <a:pPr lvl="1">
              <a:buFont typeface="Wingdings" charset="2"/>
              <a:buChar char="§"/>
              <a:defRPr/>
            </a:pPr>
            <a:r>
              <a:rPr lang="en-US" dirty="0" smtClean="0"/>
              <a:t>Even the most vaunted armies can be ground down to young boys &amp; old men.</a:t>
            </a:r>
          </a:p>
        </p:txBody>
      </p:sp>
      <p:pic>
        <p:nvPicPr>
          <p:cNvPr id="41988" name="Picture 4"/>
          <p:cNvPicPr>
            <a:picLocks noChangeAspect="1" noChangeArrowheads="1"/>
          </p:cNvPicPr>
          <p:nvPr/>
        </p:nvPicPr>
        <p:blipFill>
          <a:blip r:embed="rId3"/>
          <a:srcRect/>
          <a:stretch>
            <a:fillRect/>
          </a:stretch>
        </p:blipFill>
        <p:spPr bwMode="auto">
          <a:xfrm>
            <a:off x="5715000" y="3886200"/>
            <a:ext cx="3124200" cy="2136775"/>
          </a:xfrm>
          <a:prstGeom prst="rect">
            <a:avLst/>
          </a:prstGeom>
          <a:noFill/>
          <a:ln w="9525">
            <a:noFill/>
            <a:miter lim="800000"/>
            <a:headEnd/>
            <a:tailEnd/>
          </a:ln>
        </p:spPr>
      </p:pic>
      <p:pic>
        <p:nvPicPr>
          <p:cNvPr id="41989" name="Picture 7"/>
          <p:cNvPicPr>
            <a:picLocks noChangeAspect="1" noChangeArrowheads="1"/>
          </p:cNvPicPr>
          <p:nvPr/>
        </p:nvPicPr>
        <p:blipFill>
          <a:blip r:embed="rId4"/>
          <a:srcRect/>
          <a:stretch>
            <a:fillRect/>
          </a:stretch>
        </p:blipFill>
        <p:spPr bwMode="auto">
          <a:xfrm>
            <a:off x="9144000" y="381000"/>
            <a:ext cx="1371600" cy="2051050"/>
          </a:xfrm>
          <a:prstGeom prst="rect">
            <a:avLst/>
          </a:prstGeom>
          <a:noFill/>
          <a:ln w="9525">
            <a:noFill/>
            <a:miter lim="800000"/>
            <a:headEnd/>
            <a:tailEnd/>
          </a:ln>
        </p:spPr>
      </p:pic>
      <p:pic>
        <p:nvPicPr>
          <p:cNvPr id="41990" name="Picture 5"/>
          <p:cNvPicPr>
            <a:picLocks noChangeAspect="1" noChangeArrowheads="1"/>
          </p:cNvPicPr>
          <p:nvPr/>
        </p:nvPicPr>
        <p:blipFill>
          <a:blip r:embed="rId5"/>
          <a:srcRect/>
          <a:stretch>
            <a:fillRect/>
          </a:stretch>
        </p:blipFill>
        <p:spPr bwMode="auto">
          <a:xfrm>
            <a:off x="381000" y="2895600"/>
            <a:ext cx="5072063" cy="1600200"/>
          </a:xfrm>
          <a:prstGeom prst="rect">
            <a:avLst/>
          </a:prstGeom>
          <a:noFill/>
          <a:ln w="9525">
            <a:noFill/>
            <a:miter lim="800000"/>
            <a:headEnd/>
            <a:tailEnd/>
          </a:ln>
        </p:spPr>
      </p:pic>
      <p:pic>
        <p:nvPicPr>
          <p:cNvPr id="41991" name="Picture 7"/>
          <p:cNvPicPr>
            <a:picLocks noChangeAspect="1"/>
          </p:cNvPicPr>
          <p:nvPr/>
        </p:nvPicPr>
        <p:blipFill>
          <a:blip r:embed="rId6"/>
          <a:srcRect/>
          <a:stretch>
            <a:fillRect/>
          </a:stretch>
        </p:blipFill>
        <p:spPr bwMode="auto">
          <a:xfrm>
            <a:off x="-2438400" y="2819400"/>
            <a:ext cx="2438400" cy="1828800"/>
          </a:xfrm>
          <a:prstGeom prst="rect">
            <a:avLst/>
          </a:prstGeom>
          <a:noFill/>
          <a:ln w="9525">
            <a:noFill/>
            <a:miter lim="800000"/>
            <a:headEnd/>
            <a:tailEnd/>
          </a:ln>
        </p:spPr>
      </p:pic>
      <p:pic>
        <p:nvPicPr>
          <p:cNvPr id="41992" name="Picture 8"/>
          <p:cNvPicPr>
            <a:picLocks noChangeAspect="1"/>
          </p:cNvPicPr>
          <p:nvPr/>
        </p:nvPicPr>
        <p:blipFill>
          <a:blip r:embed="rId7"/>
          <a:srcRect/>
          <a:stretch>
            <a:fillRect/>
          </a:stretch>
        </p:blipFill>
        <p:spPr bwMode="auto">
          <a:xfrm>
            <a:off x="1981200" y="4652963"/>
            <a:ext cx="2057400" cy="2205037"/>
          </a:xfrm>
          <a:prstGeom prst="rect">
            <a:avLst/>
          </a:prstGeom>
          <a:noFill/>
          <a:ln w="9525">
            <a:noFill/>
            <a:miter lim="800000"/>
            <a:headEnd/>
            <a:tailEnd/>
          </a:ln>
        </p:spPr>
      </p:pic>
      <p:pic>
        <p:nvPicPr>
          <p:cNvPr id="41993" name="Picture 9"/>
          <p:cNvPicPr>
            <a:picLocks noChangeAspect="1"/>
          </p:cNvPicPr>
          <p:nvPr/>
        </p:nvPicPr>
        <p:blipFill>
          <a:blip r:embed="rId8"/>
          <a:srcRect/>
          <a:stretch>
            <a:fillRect/>
          </a:stretch>
        </p:blipFill>
        <p:spPr bwMode="auto">
          <a:xfrm>
            <a:off x="9144000" y="4724400"/>
            <a:ext cx="1609725" cy="990600"/>
          </a:xfrm>
          <a:prstGeom prst="rect">
            <a:avLst/>
          </a:prstGeom>
          <a:noFill/>
          <a:ln w="9525">
            <a:noFill/>
            <a:miter lim="800000"/>
            <a:headEnd/>
            <a:tailEnd/>
          </a:ln>
        </p:spPr>
      </p:pic>
      <p:pic>
        <p:nvPicPr>
          <p:cNvPr id="41994" name="Picture 9"/>
          <p:cNvPicPr>
            <a:picLocks noChangeAspect="1"/>
          </p:cNvPicPr>
          <p:nvPr/>
        </p:nvPicPr>
        <p:blipFill>
          <a:blip r:embed="rId9"/>
          <a:srcRect/>
          <a:stretch>
            <a:fillRect/>
          </a:stretch>
        </p:blipFill>
        <p:spPr bwMode="auto">
          <a:xfrm>
            <a:off x="9144000" y="2971800"/>
            <a:ext cx="2268538"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A Final Warning</a:t>
            </a:r>
            <a:endParaRPr lang="en-US" i="1" dirty="0"/>
          </a:p>
        </p:txBody>
      </p:sp>
      <p:sp>
        <p:nvSpPr>
          <p:cNvPr id="3" name="Content Placeholder 2"/>
          <p:cNvSpPr>
            <a:spLocks noGrp="1"/>
          </p:cNvSpPr>
          <p:nvPr>
            <p:ph idx="1"/>
          </p:nvPr>
        </p:nvSpPr>
        <p:spPr>
          <a:xfrm>
            <a:off x="685800" y="914400"/>
            <a:ext cx="7772400" cy="2133600"/>
          </a:xfrm>
        </p:spPr>
        <p:txBody>
          <a:bodyPr>
            <a:normAutofit fontScale="62500" lnSpcReduction="20000"/>
          </a:bodyPr>
          <a:lstStyle/>
          <a:p>
            <a:pPr>
              <a:buFont typeface="Wingdings" charset="2"/>
              <a:buChar char="§"/>
              <a:defRPr/>
            </a:pPr>
            <a:r>
              <a:rPr lang="en-US" dirty="0" smtClean="0">
                <a:sym typeface="Wingdings"/>
              </a:rPr>
              <a:t>Proficient are </a:t>
            </a:r>
            <a:r>
              <a:rPr lang="en-US" u="sng" dirty="0" smtClean="0">
                <a:sym typeface="Wingdings"/>
              </a:rPr>
              <a:t>not</a:t>
            </a:r>
            <a:r>
              <a:rPr lang="en-US" dirty="0" smtClean="0">
                <a:sym typeface="Wingdings"/>
              </a:rPr>
              <a:t> invincible.  </a:t>
            </a:r>
          </a:p>
          <a:p>
            <a:pPr lvl="1">
              <a:buFont typeface="Wingdings" charset="2"/>
              <a:buChar char="§"/>
              <a:defRPr/>
            </a:pPr>
            <a:r>
              <a:rPr lang="en-US" dirty="0" smtClean="0"/>
              <a:t>Caesar in Britain, Norse in North America, British at Islandwana (1879), Germans at Caen (1944) have all been defeated by the less talented.</a:t>
            </a:r>
            <a:endParaRPr lang="en-US" dirty="0" smtClean="0">
              <a:sym typeface="Wingdings"/>
            </a:endParaRPr>
          </a:p>
          <a:p>
            <a:pPr lvl="2">
              <a:buFont typeface="Wingdings" charset="2"/>
              <a:buChar char="§"/>
              <a:defRPr/>
            </a:pPr>
            <a:r>
              <a:rPr lang="en-US" dirty="0" err="1" smtClean="0">
                <a:sym typeface="Wingdings"/>
              </a:rPr>
              <a:t>Wanat</a:t>
            </a:r>
            <a:r>
              <a:rPr lang="en-US" dirty="0" smtClean="0">
                <a:sym typeface="Wingdings"/>
              </a:rPr>
              <a:t> 2008: Taliban force 3x size came tantalizingly </a:t>
            </a:r>
            <a:r>
              <a:rPr lang="en-US" u="sng" dirty="0" smtClean="0">
                <a:sym typeface="Wingdings"/>
              </a:rPr>
              <a:t>close</a:t>
            </a:r>
            <a:r>
              <a:rPr lang="en-US" dirty="0" smtClean="0">
                <a:sym typeface="Wingdings"/>
              </a:rPr>
              <a:t> to winning.</a:t>
            </a:r>
          </a:p>
          <a:p>
            <a:pPr lvl="3">
              <a:buFont typeface="Wingdings" charset="2"/>
              <a:buChar char="§"/>
              <a:defRPr/>
            </a:pPr>
            <a:r>
              <a:rPr lang="en-US" dirty="0" smtClean="0"/>
              <a:t>Perimeter breached; 9 of 45 Americans killed.</a:t>
            </a:r>
            <a:endParaRPr lang="en-US" dirty="0" smtClean="0">
              <a:sym typeface="Wingdings"/>
            </a:endParaRPr>
          </a:p>
          <a:p>
            <a:pPr lvl="1">
              <a:buFont typeface="Wingdings" charset="2"/>
              <a:buChar char="§"/>
              <a:defRPr/>
            </a:pPr>
            <a:r>
              <a:rPr lang="en-US" dirty="0" smtClean="0"/>
              <a:t>The West should therefore never take their proficiency for granted.  To do so would be most dangerous. </a:t>
            </a:r>
          </a:p>
          <a:p>
            <a:pPr>
              <a:buFont typeface="Wingdings" charset="2"/>
              <a:buChar char="§"/>
              <a:defRPr/>
            </a:pPr>
            <a:endParaRPr lang="en-US" dirty="0"/>
          </a:p>
        </p:txBody>
      </p:sp>
      <p:pic>
        <p:nvPicPr>
          <p:cNvPr id="44036" name="Picture 4"/>
          <p:cNvPicPr>
            <a:picLocks noChangeAspect="1"/>
          </p:cNvPicPr>
          <p:nvPr/>
        </p:nvPicPr>
        <p:blipFill>
          <a:blip r:embed="rId3"/>
          <a:srcRect/>
          <a:stretch>
            <a:fillRect/>
          </a:stretch>
        </p:blipFill>
        <p:spPr bwMode="auto">
          <a:xfrm>
            <a:off x="1371600" y="4846638"/>
            <a:ext cx="3048000" cy="2011362"/>
          </a:xfrm>
          <a:prstGeom prst="rect">
            <a:avLst/>
          </a:prstGeom>
          <a:noFill/>
          <a:ln w="9525">
            <a:noFill/>
            <a:miter lim="800000"/>
            <a:headEnd/>
            <a:tailEnd/>
          </a:ln>
        </p:spPr>
      </p:pic>
      <p:pic>
        <p:nvPicPr>
          <p:cNvPr id="44037" name="Picture 5" descr="&#10;Picture 1.png                                                  000A9B02Macintosh HD                   C63AA3D4:"/>
          <p:cNvPicPr>
            <a:picLocks noChangeAspect="1" noChangeArrowheads="1"/>
          </p:cNvPicPr>
          <p:nvPr/>
        </p:nvPicPr>
        <p:blipFill>
          <a:blip r:embed="rId4"/>
          <a:srcRect/>
          <a:stretch>
            <a:fillRect/>
          </a:stretch>
        </p:blipFill>
        <p:spPr bwMode="auto">
          <a:xfrm>
            <a:off x="533400" y="2743200"/>
            <a:ext cx="2784475" cy="1981200"/>
          </a:xfrm>
          <a:prstGeom prst="rect">
            <a:avLst/>
          </a:prstGeom>
          <a:noFill/>
          <a:ln w="9525">
            <a:noFill/>
            <a:miter lim="800000"/>
            <a:headEnd/>
            <a:tailEnd/>
          </a:ln>
        </p:spPr>
      </p:pic>
      <p:pic>
        <p:nvPicPr>
          <p:cNvPr id="44038" name="Picture 4"/>
          <p:cNvPicPr>
            <a:picLocks noChangeAspect="1" noChangeArrowheads="1"/>
          </p:cNvPicPr>
          <p:nvPr/>
        </p:nvPicPr>
        <p:blipFill>
          <a:blip r:embed="rId5"/>
          <a:srcRect/>
          <a:stretch>
            <a:fillRect/>
          </a:stretch>
        </p:blipFill>
        <p:spPr bwMode="auto">
          <a:xfrm>
            <a:off x="4876800" y="3429000"/>
            <a:ext cx="3505200" cy="2767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Extra Slides</a:t>
            </a:r>
            <a:endParaRPr lang="en-US" dirty="0"/>
          </a:p>
        </p:txBody>
      </p:sp>
      <p:sp>
        <p:nvSpPr>
          <p:cNvPr id="3" name="Content Placeholder 2"/>
          <p:cNvSpPr>
            <a:spLocks noGrp="1"/>
          </p:cNvSpPr>
          <p:nvPr>
            <p:ph idx="1"/>
          </p:nvPr>
        </p:nvSpPr>
        <p:spPr/>
        <p:txBody>
          <a:bodyPr/>
          <a:lstStyle/>
          <a:p>
            <a:pPr>
              <a:buFont typeface="Wingdings" charset="2"/>
              <a:buChar char="§"/>
              <a:defRPr/>
            </a:pP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dirty="0" smtClean="0"/>
              <a:t>Arc of the Presentation</a:t>
            </a:r>
          </a:p>
        </p:txBody>
      </p:sp>
      <p:sp>
        <p:nvSpPr>
          <p:cNvPr id="3" name="Content Placeholder 2"/>
          <p:cNvSpPr>
            <a:spLocks noGrp="1"/>
          </p:cNvSpPr>
          <p:nvPr>
            <p:ph idx="1"/>
          </p:nvPr>
        </p:nvSpPr>
        <p:spPr>
          <a:xfrm>
            <a:off x="685800" y="1143000"/>
            <a:ext cx="7772400" cy="4114800"/>
          </a:xfrm>
        </p:spPr>
        <p:txBody>
          <a:bodyPr/>
          <a:lstStyle/>
          <a:p>
            <a:pPr eaLnBrk="1" hangingPunct="1">
              <a:buFont typeface="Wingdings" charset="2"/>
              <a:buChar char="§"/>
              <a:defRPr/>
            </a:pPr>
            <a:r>
              <a:rPr lang="en-US" dirty="0" smtClean="0"/>
              <a:t>1. Project rationale.</a:t>
            </a:r>
          </a:p>
          <a:p>
            <a:pPr eaLnBrk="1" hangingPunct="1">
              <a:buFont typeface="Wingdings" charset="2"/>
              <a:buChar char="§"/>
              <a:defRPr/>
            </a:pPr>
            <a:r>
              <a:rPr lang="en-US" dirty="0" smtClean="0"/>
              <a:t>2. Methodology.</a:t>
            </a:r>
          </a:p>
          <a:p>
            <a:pPr lvl="1" eaLnBrk="1" hangingPunct="1">
              <a:buFont typeface="Wingdings" charset="2"/>
              <a:buChar char="§"/>
              <a:defRPr/>
            </a:pPr>
            <a:r>
              <a:rPr lang="en-US" dirty="0" smtClean="0"/>
              <a:t>Why battles?  </a:t>
            </a:r>
          </a:p>
          <a:p>
            <a:pPr lvl="1" eaLnBrk="1" hangingPunct="1">
              <a:buFont typeface="Wingdings" charset="2"/>
              <a:buChar char="§"/>
              <a:defRPr/>
            </a:pPr>
            <a:r>
              <a:rPr lang="en-US" dirty="0" smtClean="0"/>
              <a:t>How reliable are historical statistics?</a:t>
            </a:r>
          </a:p>
          <a:p>
            <a:pPr eaLnBrk="1" hangingPunct="1">
              <a:buFont typeface="Wingdings" charset="2"/>
              <a:buChar char="§"/>
              <a:defRPr/>
            </a:pPr>
            <a:r>
              <a:rPr lang="en-US" dirty="0" smtClean="0"/>
              <a:t>3. Theories &amp; Findings.</a:t>
            </a:r>
          </a:p>
          <a:p>
            <a:pPr lvl="1" eaLnBrk="1" hangingPunct="1">
              <a:buFont typeface="Wingdings" charset="2"/>
              <a:buChar char="§"/>
              <a:defRPr/>
            </a:pPr>
            <a:r>
              <a:rPr lang="en-US" dirty="0" smtClean="0"/>
              <a:t>A. Preponderance theory.</a:t>
            </a:r>
          </a:p>
          <a:p>
            <a:pPr lvl="1" eaLnBrk="1" hangingPunct="1">
              <a:buFont typeface="Wingdings" charset="2"/>
              <a:buChar char="§"/>
              <a:defRPr/>
            </a:pPr>
            <a:r>
              <a:rPr lang="en-US" dirty="0" smtClean="0"/>
              <a:t>B. Technology theory.</a:t>
            </a:r>
          </a:p>
          <a:p>
            <a:pPr lvl="1" eaLnBrk="1" hangingPunct="1">
              <a:buFont typeface="Wingdings" charset="2"/>
              <a:buChar char="§"/>
              <a:defRPr/>
            </a:pPr>
            <a:r>
              <a:rPr lang="en-US" dirty="0" smtClean="0"/>
              <a:t>C. Proficiency theory.</a:t>
            </a:r>
          </a:p>
          <a:p>
            <a:pPr eaLnBrk="1" hangingPunct="1">
              <a:buFont typeface="Wingdings" charset="2"/>
              <a:buChar char="§"/>
              <a:defRPr/>
            </a:pPr>
            <a:r>
              <a:rPr lang="en-US" dirty="0" smtClean="0"/>
              <a:t>4. Implications.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Problematic Theories</a:t>
            </a:r>
            <a:endParaRPr lang="en-US" i="1" dirty="0"/>
          </a:p>
        </p:txBody>
      </p:sp>
      <p:sp>
        <p:nvSpPr>
          <p:cNvPr id="3" name="Content Placeholder 2"/>
          <p:cNvSpPr>
            <a:spLocks noGrp="1"/>
          </p:cNvSpPr>
          <p:nvPr>
            <p:ph idx="1"/>
          </p:nvPr>
        </p:nvSpPr>
        <p:spPr>
          <a:xfrm>
            <a:off x="685800" y="838200"/>
            <a:ext cx="7772400" cy="2057400"/>
          </a:xfrm>
        </p:spPr>
        <p:txBody>
          <a:bodyPr>
            <a:normAutofit fontScale="92500" lnSpcReduction="10000"/>
          </a:bodyPr>
          <a:lstStyle/>
          <a:p>
            <a:pPr lvl="1" eaLnBrk="1" hangingPunct="1">
              <a:lnSpc>
                <a:spcPct val="90000"/>
              </a:lnSpc>
              <a:buFont typeface="Wingdings" charset="2"/>
              <a:buChar char="§"/>
              <a:defRPr/>
            </a:pPr>
            <a:r>
              <a:rPr lang="en-US" sz="2595" dirty="0" smtClean="0"/>
              <a:t>2. Theoretical.</a:t>
            </a:r>
          </a:p>
          <a:p>
            <a:pPr lvl="2" eaLnBrk="1" hangingPunct="1">
              <a:lnSpc>
                <a:spcPct val="90000"/>
              </a:lnSpc>
              <a:buFont typeface="Wingdings" charset="2"/>
              <a:buChar char="§"/>
              <a:defRPr/>
            </a:pPr>
            <a:r>
              <a:rPr lang="en-US" sz="2000" dirty="0" smtClean="0"/>
              <a:t>Preponderance &amp; technology arguments are antithetical.</a:t>
            </a:r>
          </a:p>
          <a:p>
            <a:pPr lvl="3" eaLnBrk="1" hangingPunct="1">
              <a:lnSpc>
                <a:spcPct val="90000"/>
              </a:lnSpc>
              <a:buFont typeface="Wingdings" charset="2"/>
              <a:buChar char="§"/>
              <a:defRPr/>
            </a:pPr>
            <a:r>
              <a:rPr lang="en-US" sz="1600" dirty="0" smtClean="0"/>
              <a:t>If one is right, the other cannot be.  </a:t>
            </a:r>
          </a:p>
          <a:p>
            <a:pPr lvl="2" eaLnBrk="1" hangingPunct="1">
              <a:lnSpc>
                <a:spcPct val="90000"/>
              </a:lnSpc>
              <a:buFont typeface="Wingdings" charset="2"/>
              <a:buChar char="§"/>
              <a:defRPr/>
            </a:pPr>
            <a:r>
              <a:rPr lang="en-US" sz="2000" dirty="0" smtClean="0"/>
              <a:t>Proficiency. </a:t>
            </a:r>
          </a:p>
          <a:p>
            <a:pPr lvl="3" eaLnBrk="1" hangingPunct="1">
              <a:lnSpc>
                <a:spcPct val="90000"/>
              </a:lnSpc>
              <a:buFont typeface="Wingdings" charset="2"/>
              <a:buChar char="§"/>
              <a:defRPr/>
            </a:pPr>
            <a:r>
              <a:rPr lang="en-US" sz="1600" dirty="0" smtClean="0"/>
              <a:t>Historians focus on cases, not general theory.</a:t>
            </a:r>
          </a:p>
          <a:p>
            <a:pPr lvl="3" eaLnBrk="1" hangingPunct="1">
              <a:lnSpc>
                <a:spcPct val="90000"/>
              </a:lnSpc>
              <a:buFont typeface="Wingdings" charset="2"/>
              <a:buChar char="§"/>
              <a:defRPr/>
            </a:pPr>
            <a:r>
              <a:rPr lang="en-US" sz="1600" dirty="0" smtClean="0"/>
              <a:t>Gifted militaries are often overshadowed by greater numbers.</a:t>
            </a:r>
          </a:p>
          <a:p>
            <a:pPr lvl="4" eaLnBrk="1" hangingPunct="1">
              <a:lnSpc>
                <a:spcPct val="90000"/>
              </a:lnSpc>
              <a:buFont typeface="Wingdings" charset="2"/>
              <a:buChar char="§"/>
              <a:defRPr/>
            </a:pPr>
            <a:r>
              <a:rPr lang="en-US" sz="1600" dirty="0" smtClean="0"/>
              <a:t>German ‘genius for war’ did not save them in WWI and WWII. </a:t>
            </a:r>
          </a:p>
          <a:p>
            <a:pPr>
              <a:buFont typeface="Wingdings" charset="2"/>
              <a:buChar char="§"/>
              <a:defRPr/>
            </a:pPr>
            <a:endParaRPr lang="en-US" dirty="0"/>
          </a:p>
        </p:txBody>
      </p:sp>
      <p:pic>
        <p:nvPicPr>
          <p:cNvPr id="49156" name="Picture 6"/>
          <p:cNvPicPr>
            <a:picLocks noChangeAspect="1" noChangeArrowheads="1"/>
          </p:cNvPicPr>
          <p:nvPr/>
        </p:nvPicPr>
        <p:blipFill>
          <a:blip r:embed="rId3"/>
          <a:srcRect/>
          <a:stretch>
            <a:fillRect/>
          </a:stretch>
        </p:blipFill>
        <p:spPr bwMode="auto">
          <a:xfrm>
            <a:off x="155575" y="4419600"/>
            <a:ext cx="3867150" cy="3803650"/>
          </a:xfrm>
          <a:prstGeom prst="rect">
            <a:avLst/>
          </a:prstGeom>
          <a:noFill/>
          <a:ln w="9525">
            <a:noFill/>
            <a:miter lim="800000"/>
            <a:headEnd/>
            <a:tailEnd/>
          </a:ln>
        </p:spPr>
      </p:pic>
      <p:pic>
        <p:nvPicPr>
          <p:cNvPr id="49157" name="Picture 4"/>
          <p:cNvPicPr>
            <a:picLocks noChangeAspect="1" noChangeArrowheads="1"/>
          </p:cNvPicPr>
          <p:nvPr/>
        </p:nvPicPr>
        <p:blipFill>
          <a:blip r:embed="rId4"/>
          <a:srcRect/>
          <a:stretch>
            <a:fillRect/>
          </a:stretch>
        </p:blipFill>
        <p:spPr bwMode="auto">
          <a:xfrm>
            <a:off x="152400" y="2667000"/>
            <a:ext cx="2209800" cy="1474788"/>
          </a:xfrm>
          <a:prstGeom prst="rect">
            <a:avLst/>
          </a:prstGeom>
          <a:noFill/>
          <a:ln w="9525">
            <a:noFill/>
            <a:miter lim="800000"/>
            <a:headEnd/>
            <a:tailEnd/>
          </a:ln>
        </p:spPr>
      </p:pic>
      <p:pic>
        <p:nvPicPr>
          <p:cNvPr id="49158" name="Picture 5"/>
          <p:cNvPicPr>
            <a:picLocks noChangeAspect="1"/>
          </p:cNvPicPr>
          <p:nvPr/>
        </p:nvPicPr>
        <p:blipFill>
          <a:blip r:embed="rId5"/>
          <a:srcRect/>
          <a:stretch>
            <a:fillRect/>
          </a:stretch>
        </p:blipFill>
        <p:spPr bwMode="auto">
          <a:xfrm>
            <a:off x="2743200" y="2895600"/>
            <a:ext cx="1965325" cy="1492250"/>
          </a:xfrm>
          <a:prstGeom prst="rect">
            <a:avLst/>
          </a:prstGeom>
          <a:noFill/>
          <a:ln w="9525">
            <a:noFill/>
            <a:miter lim="800000"/>
            <a:headEnd/>
            <a:tailEnd/>
          </a:ln>
        </p:spPr>
      </p:pic>
      <p:pic>
        <p:nvPicPr>
          <p:cNvPr id="49159" name="Picture 6"/>
          <p:cNvPicPr>
            <a:picLocks noChangeAspect="1"/>
          </p:cNvPicPr>
          <p:nvPr/>
        </p:nvPicPr>
        <p:blipFill>
          <a:blip r:embed="rId6"/>
          <a:srcRect/>
          <a:stretch>
            <a:fillRect/>
          </a:stretch>
        </p:blipFill>
        <p:spPr bwMode="auto">
          <a:xfrm>
            <a:off x="5029200" y="3581400"/>
            <a:ext cx="3849688" cy="27432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0" y="0"/>
            <a:ext cx="7772400" cy="1143000"/>
          </a:xfrm>
        </p:spPr>
        <p:txBody>
          <a:bodyPr/>
          <a:lstStyle/>
          <a:p>
            <a:pPr eaLnBrk="1" hangingPunct="1">
              <a:defRPr/>
            </a:pPr>
            <a:r>
              <a:rPr lang="en-US" i="1"/>
              <a:t>Technology</a:t>
            </a:r>
            <a:r>
              <a:rPr lang="en-US"/>
              <a:t>, II.</a:t>
            </a:r>
            <a:endParaRPr lang="en-US" i="1"/>
          </a:p>
        </p:txBody>
      </p:sp>
      <p:sp>
        <p:nvSpPr>
          <p:cNvPr id="233475" name="Rectangle 3"/>
          <p:cNvSpPr>
            <a:spLocks noGrp="1" noChangeArrowheads="1"/>
          </p:cNvSpPr>
          <p:nvPr>
            <p:ph type="body" idx="1"/>
          </p:nvPr>
        </p:nvSpPr>
        <p:spPr>
          <a:xfrm>
            <a:off x="0" y="1143000"/>
            <a:ext cx="7772400" cy="4114800"/>
          </a:xfrm>
        </p:spPr>
        <p:txBody>
          <a:bodyPr/>
          <a:lstStyle/>
          <a:p>
            <a:pPr eaLnBrk="1" hangingPunct="1">
              <a:lnSpc>
                <a:spcPct val="90000"/>
              </a:lnSpc>
              <a:buFont typeface="Wingdings" charset="2"/>
              <a:buChar char="§"/>
              <a:defRPr/>
            </a:pPr>
            <a:r>
              <a:rPr lang="en-US" sz="2800"/>
              <a:t>Problem: unravels upon closer examination.</a:t>
            </a:r>
          </a:p>
          <a:p>
            <a:pPr lvl="1" eaLnBrk="1" hangingPunct="1">
              <a:lnSpc>
                <a:spcPct val="90000"/>
              </a:lnSpc>
              <a:buFont typeface="Wingdings" charset="2"/>
              <a:buChar char="§"/>
              <a:defRPr/>
            </a:pPr>
            <a:r>
              <a:rPr lang="en-US" sz="2400"/>
              <a:t>Massive swings w little (technological) reason.</a:t>
            </a:r>
          </a:p>
          <a:p>
            <a:pPr lvl="2" eaLnBrk="1" hangingPunct="1">
              <a:lnSpc>
                <a:spcPct val="90000"/>
              </a:lnSpc>
              <a:buFont typeface="Wingdings" charset="2"/>
              <a:buChar char="§"/>
              <a:defRPr/>
            </a:pPr>
            <a:r>
              <a:rPr lang="en-US" sz="2000"/>
              <a:t>Great War: movement to offence </a:t>
            </a:r>
            <a:r>
              <a:rPr lang="en-US" sz="2000" i="1"/>
              <a:t>before</a:t>
            </a:r>
            <a:r>
              <a:rPr lang="en-US" sz="2000"/>
              <a:t> tanks &amp; radios became of real use.</a:t>
            </a:r>
          </a:p>
          <a:p>
            <a:pPr lvl="3" eaLnBrk="1" hangingPunct="1">
              <a:lnSpc>
                <a:spcPct val="90000"/>
              </a:lnSpc>
              <a:buFont typeface="Wingdings" charset="2"/>
              <a:buChar char="§"/>
              <a:defRPr/>
            </a:pPr>
            <a:r>
              <a:rPr lang="en-US" sz="1800" i="1"/>
              <a:t>Kaiserschlachten</a:t>
            </a:r>
            <a:r>
              <a:rPr lang="en-US" sz="1800"/>
              <a:t> didn’t require either (about </a:t>
            </a:r>
            <a:r>
              <a:rPr lang="en-US" sz="1800" u="sng"/>
              <a:t>tactics</a:t>
            </a:r>
            <a:r>
              <a:rPr lang="en-US" sz="1800"/>
              <a:t>).</a:t>
            </a:r>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p:txBody>
      </p:sp>
      <p:pic>
        <p:nvPicPr>
          <p:cNvPr id="51205" name="Picture 7"/>
          <p:cNvPicPr>
            <a:picLocks noChangeAspect="1" noChangeArrowheads="1"/>
          </p:cNvPicPr>
          <p:nvPr/>
        </p:nvPicPr>
        <p:blipFill>
          <a:blip r:embed="rId3"/>
          <a:srcRect/>
          <a:stretch>
            <a:fillRect/>
          </a:stretch>
        </p:blipFill>
        <p:spPr bwMode="auto">
          <a:xfrm>
            <a:off x="6781800" y="0"/>
            <a:ext cx="2362200" cy="1614488"/>
          </a:xfrm>
          <a:prstGeom prst="rect">
            <a:avLst/>
          </a:prstGeom>
          <a:noFill/>
          <a:ln w="9525">
            <a:noFill/>
            <a:miter lim="800000"/>
            <a:headEnd/>
            <a:tailEnd/>
          </a:ln>
        </p:spPr>
      </p:pic>
      <p:graphicFrame>
        <p:nvGraphicFramePr>
          <p:cNvPr id="51202" name="Object 2"/>
          <p:cNvGraphicFramePr>
            <a:graphicFrameLocks noChangeAspect="1"/>
          </p:cNvGraphicFramePr>
          <p:nvPr/>
        </p:nvGraphicFramePr>
        <p:xfrm>
          <a:off x="1371600" y="3124200"/>
          <a:ext cx="6083300" cy="3602038"/>
        </p:xfrm>
        <a:graphic>
          <a:graphicData uri="http://schemas.openxmlformats.org/presentationml/2006/ole">
            <p:oleObj spid="_x0000_s51202" name="Worksheet" r:id="rId4" imgW="7289292" imgH="4317492" progId="Excel.Sheet.8">
              <p:embed/>
            </p:oleObj>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marL="342900" lvl="3" indent="-342900" algn="ctr">
              <a:buFont typeface="Wingdings" charset="2"/>
              <a:buChar char="§"/>
              <a:defRPr/>
            </a:pPr>
            <a:r>
              <a:rPr lang="en-US" sz="3200" dirty="0" smtClean="0"/>
              <a:t>“I have fought a sufficient number of battles to know that the result is never certain, even with the best arrangements.”</a:t>
            </a:r>
          </a:p>
          <a:p>
            <a:pPr marL="342900" lvl="3" indent="-342900" algn="ctr">
              <a:buFont typeface="Wingdings" charset="2"/>
              <a:buNone/>
              <a:defRPr/>
            </a:pPr>
            <a:endParaRPr lang="en-US" sz="2800" b="1" dirty="0" smtClean="0"/>
          </a:p>
          <a:p>
            <a:pPr marL="342900" lvl="3" indent="-342900" algn="ctr">
              <a:buFont typeface="Wingdings" charset="2"/>
              <a:buNone/>
              <a:defRPr/>
            </a:pPr>
            <a:r>
              <a:rPr lang="en-US" sz="2800" b="1" dirty="0" smtClean="0"/>
              <a:t>Wellington</a:t>
            </a:r>
          </a:p>
          <a:p>
            <a:pPr>
              <a:buFont typeface="Wingdings" charset="2"/>
              <a:buNone/>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defRPr/>
            </a:pPr>
            <a:endParaRPr lang="en-US"/>
          </a:p>
        </p:txBody>
      </p:sp>
      <p:sp>
        <p:nvSpPr>
          <p:cNvPr id="113667" name="Rectangle 3"/>
          <p:cNvSpPr>
            <a:spLocks noGrp="1" noChangeArrowheads="1"/>
          </p:cNvSpPr>
          <p:nvPr>
            <p:ph type="body" idx="1"/>
          </p:nvPr>
        </p:nvSpPr>
        <p:spPr>
          <a:xfrm>
            <a:off x="685800" y="1447800"/>
            <a:ext cx="7772400" cy="4114800"/>
          </a:xfrm>
        </p:spPr>
        <p:txBody>
          <a:bodyPr/>
          <a:lstStyle/>
          <a:p>
            <a:pPr algn="ctr" eaLnBrk="1" hangingPunct="1">
              <a:buFont typeface="Wingdings" charset="2"/>
              <a:buChar char="§"/>
              <a:defRPr/>
            </a:pPr>
            <a:r>
              <a:rPr lang="en-US" sz="2800"/>
              <a:t>“At Verdun, the combatant fought…in a landscape dismembered by explosives…[where] it was impossible to tell French from German; all were the color of soil.”</a:t>
            </a:r>
          </a:p>
          <a:p>
            <a:pPr algn="ctr" eaLnBrk="1" hangingPunct="1">
              <a:buFont typeface="Wingdings" charset="2"/>
              <a:buNone/>
              <a:defRPr/>
            </a:pPr>
            <a:r>
              <a:rPr lang="en-US" sz="2400" b="1"/>
              <a:t>Eric Leed</a:t>
            </a:r>
            <a:r>
              <a:rPr lang="en-US" sz="2800"/>
              <a:t> </a:t>
            </a:r>
            <a:endParaRPr lang="en-US" sz="2800" b="1"/>
          </a:p>
          <a:p>
            <a:pPr algn="ctr" eaLnBrk="1" hangingPunct="1">
              <a:buFont typeface="Wingdings" charset="2"/>
              <a:buNone/>
              <a:defRPr/>
            </a:pPr>
            <a:endParaRPr lang="en-US" sz="2400"/>
          </a:p>
          <a:p>
            <a:pPr algn="ctr" eaLnBrk="1" hangingPunct="1">
              <a:buFont typeface="Wingdings" charset="2"/>
              <a:buNone/>
              <a:defRPr/>
            </a:pPr>
            <a:r>
              <a:rPr lang="en-US" sz="2800"/>
              <a:t>“Only the dead have seen the end of war.”</a:t>
            </a:r>
            <a:endParaRPr lang="en-US" sz="2400">
              <a:solidFill>
                <a:srgbClr val="000000"/>
              </a:solidFill>
            </a:endParaRPr>
          </a:p>
          <a:p>
            <a:pPr algn="ctr" eaLnBrk="1" hangingPunct="1">
              <a:buFont typeface="Wingdings" charset="2"/>
              <a:buNone/>
              <a:defRPr/>
            </a:pPr>
            <a:r>
              <a:rPr lang="en-US" sz="2400" b="1"/>
              <a:t>Plato</a:t>
            </a:r>
            <a:endParaRPr lang="en-US" sz="2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defRPr/>
            </a:pPr>
            <a:r>
              <a:rPr lang="en-US" i="1" dirty="0" smtClean="0"/>
              <a:t>A Useful Conversation to Have</a:t>
            </a:r>
            <a:endParaRPr lang="en-US" i="1" dirty="0"/>
          </a:p>
        </p:txBody>
      </p:sp>
      <p:sp>
        <p:nvSpPr>
          <p:cNvPr id="3" name="Content Placeholder 2"/>
          <p:cNvSpPr>
            <a:spLocks noGrp="1"/>
          </p:cNvSpPr>
          <p:nvPr>
            <p:ph idx="1"/>
          </p:nvPr>
        </p:nvSpPr>
        <p:spPr>
          <a:xfrm>
            <a:off x="228600" y="762000"/>
            <a:ext cx="8534400" cy="1752600"/>
          </a:xfrm>
        </p:spPr>
        <p:txBody>
          <a:bodyPr>
            <a:normAutofit fontScale="70000" lnSpcReduction="20000"/>
          </a:bodyPr>
          <a:lstStyle/>
          <a:p>
            <a:pPr eaLnBrk="1" hangingPunct="1">
              <a:buFont typeface="Wingdings" charset="2"/>
              <a:buChar char="§"/>
              <a:defRPr/>
            </a:pPr>
            <a:r>
              <a:rPr lang="en-US" dirty="0" err="1" smtClean="0"/>
              <a:t>Argmt</a:t>
            </a:r>
            <a:r>
              <a:rPr lang="en-US" dirty="0" smtClean="0"/>
              <a:t>: is actually quite useful for us to consider </a:t>
            </a:r>
            <a:r>
              <a:rPr lang="en-US" u="sng" dirty="0" smtClean="0"/>
              <a:t>military victory</a:t>
            </a:r>
            <a:r>
              <a:rPr lang="en-US" dirty="0" smtClean="0"/>
              <a:t>.</a:t>
            </a:r>
          </a:p>
          <a:p>
            <a:pPr lvl="1" eaLnBrk="1" hangingPunct="1">
              <a:buFont typeface="Wingdings" charset="2"/>
              <a:buChar char="§"/>
              <a:defRPr/>
            </a:pPr>
            <a:r>
              <a:rPr lang="en-US" dirty="0" smtClean="0"/>
              <a:t>Is central to the story of any political unit (i.e. borders &amp; survival).</a:t>
            </a:r>
          </a:p>
          <a:p>
            <a:pPr lvl="1" eaLnBrk="1" hangingPunct="1">
              <a:buFont typeface="Wingdings" charset="2"/>
              <a:buChar char="§"/>
              <a:defRPr/>
            </a:pPr>
            <a:r>
              <a:rPr lang="en-US" dirty="0" smtClean="0"/>
              <a:t>Understanding is necessary to end the </a:t>
            </a:r>
            <a:r>
              <a:rPr lang="en-US" i="1" dirty="0" smtClean="0"/>
              <a:t>‘rolling of iron dice</a:t>
            </a:r>
            <a:r>
              <a:rPr lang="en-US" dirty="0" smtClean="0"/>
              <a:t>’.</a:t>
            </a:r>
          </a:p>
          <a:p>
            <a:pPr lvl="2" eaLnBrk="1" hangingPunct="1">
              <a:buFont typeface="Wingdings" charset="2"/>
              <a:buChar char="§"/>
              <a:defRPr/>
            </a:pPr>
            <a:r>
              <a:rPr lang="en-US" dirty="0" smtClean="0"/>
              <a:t>Theory &amp; tests help check tendency to ‘let slip the dogs of war’ &amp; leave outcomes to higher power.</a:t>
            </a:r>
          </a:p>
          <a:p>
            <a:pPr lvl="3" eaLnBrk="1" hangingPunct="1">
              <a:buFont typeface="Wingdings" charset="2"/>
              <a:buChar char="§"/>
              <a:defRPr/>
            </a:pPr>
            <a:r>
              <a:rPr lang="en-US" dirty="0" smtClean="0"/>
              <a:t>Ignorance leads to abdication of responsibility.</a:t>
            </a:r>
          </a:p>
          <a:p>
            <a:pPr>
              <a:buFont typeface="Wingdings" charset="2"/>
              <a:buChar char="§"/>
              <a:defRPr/>
            </a:pPr>
            <a:endParaRPr lang="en-US" dirty="0"/>
          </a:p>
        </p:txBody>
      </p:sp>
      <p:pic>
        <p:nvPicPr>
          <p:cNvPr id="17412" name="Picture 3"/>
          <p:cNvPicPr>
            <a:picLocks noChangeAspect="1"/>
          </p:cNvPicPr>
          <p:nvPr/>
        </p:nvPicPr>
        <p:blipFill>
          <a:blip r:embed="rId3"/>
          <a:srcRect/>
          <a:stretch>
            <a:fillRect/>
          </a:stretch>
        </p:blipFill>
        <p:spPr bwMode="auto">
          <a:xfrm>
            <a:off x="381000" y="2743200"/>
            <a:ext cx="3175000" cy="2692400"/>
          </a:xfrm>
          <a:prstGeom prst="rect">
            <a:avLst/>
          </a:prstGeom>
          <a:noFill/>
          <a:ln w="9525">
            <a:noFill/>
            <a:miter lim="800000"/>
            <a:headEnd/>
            <a:tailEnd/>
          </a:ln>
        </p:spPr>
      </p:pic>
      <p:pic>
        <p:nvPicPr>
          <p:cNvPr id="17413" name="Picture 4"/>
          <p:cNvPicPr>
            <a:picLocks noChangeAspect="1"/>
          </p:cNvPicPr>
          <p:nvPr/>
        </p:nvPicPr>
        <p:blipFill>
          <a:blip r:embed="rId4"/>
          <a:srcRect/>
          <a:stretch>
            <a:fillRect/>
          </a:stretch>
        </p:blipFill>
        <p:spPr bwMode="auto">
          <a:xfrm>
            <a:off x="2133600" y="4724400"/>
            <a:ext cx="1239838" cy="1676400"/>
          </a:xfrm>
          <a:prstGeom prst="rect">
            <a:avLst/>
          </a:prstGeom>
          <a:noFill/>
          <a:ln w="9525">
            <a:noFill/>
            <a:miter lim="800000"/>
            <a:headEnd/>
            <a:tailEnd/>
          </a:ln>
        </p:spPr>
      </p:pic>
      <p:pic>
        <p:nvPicPr>
          <p:cNvPr id="17414" name="Picture 7"/>
          <p:cNvPicPr>
            <a:picLocks noChangeAspect="1"/>
          </p:cNvPicPr>
          <p:nvPr/>
        </p:nvPicPr>
        <p:blipFill>
          <a:blip r:embed="rId5"/>
          <a:srcRect/>
          <a:stretch>
            <a:fillRect/>
          </a:stretch>
        </p:blipFill>
        <p:spPr bwMode="auto">
          <a:xfrm>
            <a:off x="6400800" y="3581400"/>
            <a:ext cx="2514600" cy="2216150"/>
          </a:xfrm>
          <a:prstGeom prst="rect">
            <a:avLst/>
          </a:prstGeom>
          <a:noFill/>
          <a:ln w="9525">
            <a:noFill/>
            <a:miter lim="800000"/>
            <a:headEnd/>
            <a:tailEnd/>
          </a:ln>
        </p:spPr>
      </p:pic>
      <p:pic>
        <p:nvPicPr>
          <p:cNvPr id="17415" name="Picture 8"/>
          <p:cNvPicPr>
            <a:picLocks noChangeAspect="1"/>
          </p:cNvPicPr>
          <p:nvPr/>
        </p:nvPicPr>
        <p:blipFill>
          <a:blip r:embed="rId6"/>
          <a:srcRect/>
          <a:stretch>
            <a:fillRect/>
          </a:stretch>
        </p:blipFill>
        <p:spPr bwMode="auto">
          <a:xfrm>
            <a:off x="4267200" y="4953000"/>
            <a:ext cx="1727200" cy="1295400"/>
          </a:xfrm>
          <a:prstGeom prst="rect">
            <a:avLst/>
          </a:prstGeom>
          <a:noFill/>
          <a:ln w="9525">
            <a:noFill/>
            <a:miter lim="800000"/>
            <a:headEnd/>
            <a:tailEnd/>
          </a:ln>
        </p:spPr>
      </p:pic>
      <p:pic>
        <p:nvPicPr>
          <p:cNvPr id="17416" name="Picture 9"/>
          <p:cNvPicPr>
            <a:picLocks noChangeAspect="1"/>
          </p:cNvPicPr>
          <p:nvPr/>
        </p:nvPicPr>
        <p:blipFill>
          <a:blip r:embed="rId7"/>
          <a:srcRect/>
          <a:stretch>
            <a:fillRect/>
          </a:stretch>
        </p:blipFill>
        <p:spPr bwMode="auto">
          <a:xfrm>
            <a:off x="4953000" y="2819400"/>
            <a:ext cx="1277938" cy="1905000"/>
          </a:xfrm>
          <a:prstGeom prst="rect">
            <a:avLst/>
          </a:prstGeom>
          <a:noFill/>
          <a:ln w="9525">
            <a:noFill/>
            <a:miter lim="800000"/>
            <a:headEnd/>
            <a:tailEnd/>
          </a:ln>
        </p:spPr>
      </p:pic>
      <p:pic>
        <p:nvPicPr>
          <p:cNvPr id="17417" name="Picture 10"/>
          <p:cNvPicPr>
            <a:picLocks noChangeAspect="1"/>
          </p:cNvPicPr>
          <p:nvPr/>
        </p:nvPicPr>
        <p:blipFill>
          <a:blip r:embed="rId8"/>
          <a:srcRect/>
          <a:stretch>
            <a:fillRect/>
          </a:stretch>
        </p:blipFill>
        <p:spPr bwMode="auto">
          <a:xfrm>
            <a:off x="9144000" y="3657600"/>
            <a:ext cx="2224088"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lstStyle/>
          <a:p>
            <a:pPr eaLnBrk="1" hangingPunct="1">
              <a:defRPr/>
            </a:pPr>
            <a:r>
              <a:rPr lang="en-US" i="1" dirty="0" smtClean="0"/>
              <a:t>The Reliability of Historical Statistics</a:t>
            </a:r>
          </a:p>
        </p:txBody>
      </p:sp>
      <p:sp>
        <p:nvSpPr>
          <p:cNvPr id="3" name="Content Placeholder 2"/>
          <p:cNvSpPr>
            <a:spLocks noGrp="1"/>
          </p:cNvSpPr>
          <p:nvPr>
            <p:ph idx="1"/>
          </p:nvPr>
        </p:nvSpPr>
        <p:spPr>
          <a:xfrm>
            <a:off x="228600" y="990600"/>
            <a:ext cx="8686800" cy="5867400"/>
          </a:xfrm>
        </p:spPr>
        <p:txBody>
          <a:bodyPr>
            <a:normAutofit fontScale="62500" lnSpcReduction="20000"/>
          </a:bodyPr>
          <a:lstStyle/>
          <a:p>
            <a:pPr eaLnBrk="1" hangingPunct="1">
              <a:buFont typeface="Wingdings" charset="2"/>
              <a:buChar char="§"/>
              <a:defRPr/>
            </a:pPr>
            <a:r>
              <a:rPr lang="en-US" dirty="0" smtClean="0"/>
              <a:t>How reliable are historical statistics?</a:t>
            </a:r>
          </a:p>
          <a:p>
            <a:pPr lvl="1" eaLnBrk="1" hangingPunct="1">
              <a:buFont typeface="Wingdings" charset="2"/>
              <a:buChar char="§"/>
              <a:defRPr/>
            </a:pPr>
            <a:r>
              <a:rPr lang="en-US" dirty="0" smtClean="0"/>
              <a:t>Deployment &amp; casualty figures generally taken from archeology &amp; written records.</a:t>
            </a:r>
          </a:p>
          <a:p>
            <a:pPr lvl="2" eaLnBrk="1" hangingPunct="1">
              <a:buFont typeface="Wingdings" charset="2"/>
              <a:buChar char="§"/>
              <a:defRPr/>
            </a:pPr>
            <a:r>
              <a:rPr lang="en-US" dirty="0" smtClean="0"/>
              <a:t>Archeological remains offer a degree of personal impartiality (i.e. garbage at Alexandria not discarded with an eye to future biographers. ).</a:t>
            </a:r>
          </a:p>
          <a:p>
            <a:pPr lvl="3" eaLnBrk="1" hangingPunct="1">
              <a:buFont typeface="Wingdings" charset="2"/>
              <a:buChar char="§"/>
              <a:defRPr/>
            </a:pPr>
            <a:r>
              <a:rPr lang="en-US" dirty="0" err="1" smtClean="0"/>
              <a:t>Prob</a:t>
            </a:r>
            <a:r>
              <a:rPr lang="en-US" dirty="0" smtClean="0"/>
              <a:t>: artifact survival is generally capricious.   Battle remnants are sporadic &amp; imprecise clues (i.e. more remains of encampments than battle sites).</a:t>
            </a:r>
          </a:p>
          <a:p>
            <a:pPr lvl="2" eaLnBrk="1" hangingPunct="1">
              <a:buFont typeface="Wingdings" charset="2"/>
              <a:buChar char="§"/>
              <a:defRPr/>
            </a:pPr>
            <a:r>
              <a:rPr lang="en-US" dirty="0" smtClean="0"/>
              <a:t>Fill in the missing details </a:t>
            </a:r>
            <a:r>
              <a:rPr lang="en-US" dirty="0" err="1" smtClean="0"/>
              <a:t>w</a:t>
            </a:r>
            <a:r>
              <a:rPr lang="en-US" dirty="0" smtClean="0"/>
              <a:t> literary accounts of contemporaries.</a:t>
            </a:r>
          </a:p>
          <a:p>
            <a:pPr lvl="3" eaLnBrk="1" hangingPunct="1">
              <a:buFont typeface="Wingdings" charset="2"/>
              <a:buChar char="§"/>
              <a:defRPr/>
            </a:pPr>
            <a:r>
              <a:rPr lang="en-US" dirty="0" smtClean="0"/>
              <a:t>I.e. Thucydides, Polybius, Livy, Plutarch, &amp; Caesar (via Arabs).</a:t>
            </a:r>
          </a:p>
          <a:p>
            <a:pPr lvl="4" eaLnBrk="1" hangingPunct="1">
              <a:buFont typeface="Wingdings" charset="2"/>
              <a:buChar char="§"/>
              <a:defRPr/>
            </a:pPr>
            <a:r>
              <a:rPr lang="en-US" dirty="0" err="1" smtClean="0"/>
              <a:t>Prob</a:t>
            </a:r>
            <a:r>
              <a:rPr lang="en-US" dirty="0" smtClean="0"/>
              <a:t>: sometimes accounts are written entire centuries after the fact. Even when contemporaries observe an event first-hand, the fog of war can obfuscate the true meaning of what they are witnessing.  Or self-aggrandize (Caesar planned to cross Rubicon).</a:t>
            </a:r>
          </a:p>
          <a:p>
            <a:pPr lvl="2" eaLnBrk="1" hangingPunct="1">
              <a:buFont typeface="Wingdings" charset="2"/>
              <a:buChar char="§"/>
              <a:defRPr/>
            </a:pPr>
            <a:r>
              <a:rPr lang="en-US" dirty="0" err="1" smtClean="0">
                <a:sym typeface="Wingdings"/>
              </a:rPr>
              <a:t></a:t>
            </a:r>
            <a:r>
              <a:rPr lang="en-US" dirty="0" smtClean="0">
                <a:sym typeface="Wingdings"/>
              </a:rPr>
              <a:t> These figures are highly imperfect. </a:t>
            </a:r>
          </a:p>
          <a:p>
            <a:pPr lvl="3" eaLnBrk="1" hangingPunct="1">
              <a:buFont typeface="Wingdings" charset="2"/>
              <a:buChar char="§"/>
              <a:defRPr/>
            </a:pPr>
            <a:r>
              <a:rPr lang="en-US" dirty="0" err="1" smtClean="0">
                <a:sym typeface="Wingdings"/>
              </a:rPr>
              <a:t>C</a:t>
            </a:r>
            <a:r>
              <a:rPr lang="en-US" dirty="0" err="1" smtClean="0"/>
              <a:t>lodfelter</a:t>
            </a:r>
            <a:r>
              <a:rPr lang="en-US" dirty="0" smtClean="0"/>
              <a:t> (2009): “But for all my efforts at cutting through the exaggeration, propaganda, and outright mendacity with which the statics of warfare are weighted, it must still be admitted that every quantity in the work may legitimately be questioned.” </a:t>
            </a:r>
            <a:endParaRPr lang="en-US" dirty="0" smtClean="0">
              <a:sym typeface="Wingdings"/>
            </a:endParaRPr>
          </a:p>
          <a:p>
            <a:pPr lvl="2" eaLnBrk="1" hangingPunct="1">
              <a:buFont typeface="Wingdings" charset="2"/>
              <a:buChar char="§"/>
              <a:defRPr/>
            </a:pPr>
            <a:r>
              <a:rPr lang="en-US" dirty="0" smtClean="0">
                <a:sym typeface="Wingdings"/>
              </a:rPr>
              <a:t>However, </a:t>
            </a:r>
            <a:r>
              <a:rPr lang="en-US" dirty="0" err="1" smtClean="0"/>
              <a:t>Delbrück</a:t>
            </a:r>
            <a:r>
              <a:rPr lang="en-US" dirty="0" smtClean="0"/>
              <a:t> (1920) and Whatley (1964): are a series of scholarly techniques that can improve our confidence in the ancient material:</a:t>
            </a:r>
          </a:p>
          <a:p>
            <a:pPr lvl="3" eaLnBrk="1" hangingPunct="1">
              <a:buFont typeface="Wingdings" charset="2"/>
              <a:buChar char="§"/>
              <a:defRPr/>
            </a:pPr>
            <a:r>
              <a:rPr lang="en-US" dirty="0" smtClean="0"/>
              <a:t>Personal inspection of battlefield geography (give sense of what was possible, i.e. Thermopylae, El Alamein).</a:t>
            </a:r>
          </a:p>
          <a:p>
            <a:pPr lvl="3" eaLnBrk="1" hangingPunct="1">
              <a:buFont typeface="Wingdings" charset="2"/>
              <a:buChar char="§"/>
              <a:defRPr/>
            </a:pPr>
            <a:r>
              <a:rPr lang="en-US" dirty="0" smtClean="0"/>
              <a:t>Battlefield re-enactments (physical &amp; tabletop/numerical—ever increasing in popularity).</a:t>
            </a:r>
          </a:p>
          <a:p>
            <a:pPr lvl="3" eaLnBrk="1" hangingPunct="1">
              <a:buFont typeface="Wingdings" charset="2"/>
              <a:buChar char="§"/>
              <a:defRPr/>
            </a:pPr>
            <a:r>
              <a:rPr lang="en-US" dirty="0" smtClean="0"/>
              <a:t>Biogeography: are certain limits to how large the population of an agrarian society can grow, and how many soldiers then can mobilize.</a:t>
            </a:r>
          </a:p>
          <a:p>
            <a:pPr lvl="4" eaLnBrk="1" hangingPunct="1">
              <a:buFont typeface="Wingdings" charset="2"/>
              <a:buChar char="§"/>
              <a:defRPr/>
            </a:pPr>
            <a:r>
              <a:rPr lang="en-US" dirty="0" smtClean="0"/>
              <a:t>Richardson: “Although the numerical estimates obtained in this way are generally of very poor quality by the standards of experimental physics, yet they are sufficiently definite for the purpose of analysis applied to totals over a century.” </a:t>
            </a:r>
          </a:p>
          <a:p>
            <a:pPr lvl="5">
              <a:defRPr/>
            </a:pPr>
            <a:r>
              <a:rPr lang="en-US" dirty="0" smtClean="0"/>
              <a:t>Accurate enough to get a sense of who was bigger, rough total size, what levels of casualties, &amp; in what proportion.</a:t>
            </a:r>
          </a:p>
          <a:p>
            <a:pPr lvl="6">
              <a:defRPr/>
            </a:pPr>
            <a:r>
              <a:rPr lang="en-US" dirty="0" smtClean="0"/>
              <a:t>Besides, think of how speed of light since 1600s.  Have to start somewhere.  </a:t>
            </a:r>
          </a:p>
          <a:p>
            <a:pPr eaLnBrk="1" hangingPunct="1">
              <a:buFont typeface="Wingdings" charset="2"/>
              <a:buChar char="§"/>
              <a:defRPr/>
            </a:pPr>
            <a:endParaRPr lang="en-US"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sp>
        <p:nvSpPr>
          <p:cNvPr id="3" name="Content Placeholder 2"/>
          <p:cNvSpPr>
            <a:spLocks noGrp="1"/>
          </p:cNvSpPr>
          <p:nvPr>
            <p:ph idx="1"/>
          </p:nvPr>
        </p:nvSpPr>
        <p:spPr/>
        <p:txBody>
          <a:bodyPr/>
          <a:lstStyle/>
          <a:p>
            <a:pPr eaLnBrk="1" hangingPunct="1">
              <a:buFont typeface="Wingdings" charset="2"/>
              <a:buChar char="§"/>
              <a:defRPr/>
            </a:pPr>
            <a:r>
              <a:rPr lang="en-US" dirty="0" smtClean="0"/>
              <a:t>Picture of Assyrian siege engine.</a:t>
            </a:r>
          </a:p>
          <a:p>
            <a:pPr eaLnBrk="1" hangingPunct="1">
              <a:buFont typeface="Wingdings" charset="2"/>
              <a:buChar char="§"/>
              <a:defRPr/>
            </a:pPr>
            <a:r>
              <a:rPr lang="en-US" dirty="0" smtClean="0"/>
              <a:t>Inscriptions at </a:t>
            </a:r>
            <a:r>
              <a:rPr lang="en-US" dirty="0" err="1" smtClean="0"/>
              <a:t>Karnak</a:t>
            </a:r>
            <a:r>
              <a:rPr lang="en-US" dirty="0" smtClean="0"/>
              <a:t> (my picture).</a:t>
            </a:r>
          </a:p>
          <a:p>
            <a:pPr eaLnBrk="1" hangingPunct="1">
              <a:buFont typeface="Wingdings" charset="2"/>
              <a:buChar char="§"/>
              <a:defRPr/>
            </a:pPr>
            <a:r>
              <a:rPr lang="en-US" dirty="0" smtClean="0"/>
              <a:t>Troy.</a:t>
            </a:r>
          </a:p>
        </p:txBody>
      </p:sp>
      <p:pic>
        <p:nvPicPr>
          <p:cNvPr id="55300" name="Picture 5" descr="Screen shot 2011-08-21 at 2.52.35 PM.png"/>
          <p:cNvPicPr>
            <a:picLocks noChangeAspect="1"/>
          </p:cNvPicPr>
          <p:nvPr/>
        </p:nvPicPr>
        <p:blipFill>
          <a:blip r:embed="rId3"/>
          <a:srcRect/>
          <a:stretch>
            <a:fillRect/>
          </a:stretch>
        </p:blipFill>
        <p:spPr bwMode="auto">
          <a:xfrm>
            <a:off x="9144000" y="2057400"/>
            <a:ext cx="966788" cy="1466850"/>
          </a:xfrm>
          <a:prstGeom prst="rect">
            <a:avLst/>
          </a:prstGeom>
          <a:noFill/>
          <a:ln w="9525">
            <a:noFill/>
            <a:miter lim="800000"/>
            <a:headEnd/>
            <a:tailEnd/>
          </a:ln>
        </p:spPr>
      </p:pic>
      <p:pic>
        <p:nvPicPr>
          <p:cNvPr id="55301" name="Picture 6" descr="Screen shot 2011-08-21 at 2.52.50 PM.png"/>
          <p:cNvPicPr>
            <a:picLocks noChangeAspect="1"/>
          </p:cNvPicPr>
          <p:nvPr/>
        </p:nvPicPr>
        <p:blipFill>
          <a:blip r:embed="rId4"/>
          <a:srcRect/>
          <a:stretch>
            <a:fillRect/>
          </a:stretch>
        </p:blipFill>
        <p:spPr bwMode="auto">
          <a:xfrm>
            <a:off x="4648200" y="3546475"/>
            <a:ext cx="2120900" cy="3260725"/>
          </a:xfrm>
          <a:prstGeom prst="rect">
            <a:avLst/>
          </a:prstGeom>
          <a:noFill/>
          <a:ln w="9525">
            <a:noFill/>
            <a:miter lim="800000"/>
            <a:headEnd/>
            <a:tailEnd/>
          </a:ln>
        </p:spPr>
      </p:pic>
      <p:pic>
        <p:nvPicPr>
          <p:cNvPr id="55302" name="Picture 7" descr="Screen shot 2011-08-21 at 2.53.20 PM.png"/>
          <p:cNvPicPr>
            <a:picLocks noChangeAspect="1"/>
          </p:cNvPicPr>
          <p:nvPr/>
        </p:nvPicPr>
        <p:blipFill>
          <a:blip r:embed="rId5"/>
          <a:srcRect/>
          <a:stretch>
            <a:fillRect/>
          </a:stretch>
        </p:blipFill>
        <p:spPr bwMode="auto">
          <a:xfrm>
            <a:off x="5616575" y="3124200"/>
            <a:ext cx="2524125" cy="3733800"/>
          </a:xfrm>
          <a:prstGeom prst="rect">
            <a:avLst/>
          </a:prstGeom>
          <a:noFill/>
          <a:ln w="9525">
            <a:noFill/>
            <a:miter lim="800000"/>
            <a:headEnd/>
            <a:tailEnd/>
          </a:ln>
        </p:spPr>
      </p:pic>
      <p:pic>
        <p:nvPicPr>
          <p:cNvPr id="55303" name="Picture 8"/>
          <p:cNvPicPr>
            <a:picLocks noChangeAspect="1"/>
          </p:cNvPicPr>
          <p:nvPr/>
        </p:nvPicPr>
        <p:blipFill>
          <a:blip r:embed="rId6"/>
          <a:srcRect/>
          <a:stretch>
            <a:fillRect/>
          </a:stretch>
        </p:blipFill>
        <p:spPr bwMode="auto">
          <a:xfrm>
            <a:off x="-1463675" y="4495800"/>
            <a:ext cx="1463675" cy="10985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err="1" smtClean="0"/>
              <a:t>h</a:t>
            </a:r>
            <a:endParaRPr lang="en-US" dirty="0"/>
          </a:p>
        </p:txBody>
      </p:sp>
      <p:pic>
        <p:nvPicPr>
          <p:cNvPr id="57348" name="Picture 4" descr="Screen shot 2011-09-04 at 2.48.04 PM.png"/>
          <p:cNvPicPr>
            <a:picLocks noChangeAspect="1"/>
          </p:cNvPicPr>
          <p:nvPr/>
        </p:nvPicPr>
        <p:blipFill>
          <a:blip r:embed="rId2"/>
          <a:srcRect/>
          <a:stretch>
            <a:fillRect/>
          </a:stretch>
        </p:blipFill>
        <p:spPr bwMode="auto">
          <a:xfrm>
            <a:off x="0" y="355600"/>
            <a:ext cx="9144000" cy="6146800"/>
          </a:xfrm>
          <a:prstGeom prst="rect">
            <a:avLst/>
          </a:prstGeom>
          <a:noFill/>
          <a:ln w="9525">
            <a:noFill/>
            <a:miter lim="800000"/>
            <a:headEnd/>
            <a:tailEnd/>
          </a:ln>
        </p:spPr>
      </p:pic>
      <p:pic>
        <p:nvPicPr>
          <p:cNvPr id="57349" name="Picture 5" descr="Screen shot 2011-09-04 at 2.51.48 PM.png"/>
          <p:cNvPicPr>
            <a:picLocks noChangeAspect="1"/>
          </p:cNvPicPr>
          <p:nvPr/>
        </p:nvPicPr>
        <p:blipFill>
          <a:blip r:embed="rId3"/>
          <a:srcRect/>
          <a:stretch>
            <a:fillRect/>
          </a:stretch>
        </p:blipFill>
        <p:spPr bwMode="auto">
          <a:xfrm>
            <a:off x="0" y="371475"/>
            <a:ext cx="9144000" cy="61150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endParaRPr lang="en-US"/>
          </a:p>
        </p:txBody>
      </p:sp>
      <p:pic>
        <p:nvPicPr>
          <p:cNvPr id="58372" name="Picture 3"/>
          <p:cNvPicPr>
            <a:picLocks noChangeAspect="1"/>
          </p:cNvPicPr>
          <p:nvPr/>
        </p:nvPicPr>
        <p:blipFill>
          <a:blip r:embed="rId2"/>
          <a:srcRect/>
          <a:stretch>
            <a:fillRect/>
          </a:stretch>
        </p:blipFill>
        <p:spPr bwMode="auto">
          <a:xfrm>
            <a:off x="381000" y="1143000"/>
            <a:ext cx="8562975" cy="4495800"/>
          </a:xfrm>
          <a:prstGeom prst="rect">
            <a:avLst/>
          </a:prstGeom>
          <a:noFill/>
          <a:ln w="9525">
            <a:noFill/>
            <a:miter lim="800000"/>
            <a:headEnd/>
            <a:tailEnd/>
          </a:ln>
        </p:spPr>
      </p:pic>
      <p:sp>
        <p:nvSpPr>
          <p:cNvPr id="58373" name="Left Arrow 4"/>
          <p:cNvSpPr>
            <a:spLocks noChangeArrowheads="1"/>
          </p:cNvSpPr>
          <p:nvPr/>
        </p:nvSpPr>
        <p:spPr bwMode="auto">
          <a:xfrm>
            <a:off x="6477000" y="4267200"/>
            <a:ext cx="1371600" cy="4572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i="1" dirty="0" smtClean="0"/>
              <a:t>Preponderance Results</a:t>
            </a:r>
            <a:endParaRPr lang="en-US" i="1" dirty="0"/>
          </a:p>
        </p:txBody>
      </p:sp>
      <p:sp>
        <p:nvSpPr>
          <p:cNvPr id="3" name="Content Placeholder 2"/>
          <p:cNvSpPr>
            <a:spLocks noGrp="1"/>
          </p:cNvSpPr>
          <p:nvPr>
            <p:ph idx="1"/>
          </p:nvPr>
        </p:nvSpPr>
        <p:spPr>
          <a:xfrm>
            <a:off x="685800" y="1981200"/>
            <a:ext cx="7772400" cy="1600200"/>
          </a:xfrm>
        </p:spPr>
        <p:txBody>
          <a:bodyPr>
            <a:normAutofit fontScale="70000" lnSpcReduction="20000"/>
          </a:bodyPr>
          <a:lstStyle/>
          <a:p>
            <a:pPr lvl="1" eaLnBrk="1" hangingPunct="1">
              <a:buFont typeface="Wingdings" charset="2"/>
              <a:buChar char="§"/>
              <a:defRPr/>
            </a:pPr>
            <a:r>
              <a:rPr lang="en-US" b="1" dirty="0" smtClean="0"/>
              <a:t>H(P)1 (‘troop preponderance’)</a:t>
            </a:r>
            <a:r>
              <a:rPr lang="en-US" dirty="0" smtClean="0"/>
              <a:t>--is oldest version.</a:t>
            </a:r>
            <a:endParaRPr lang="en-US" b="1" dirty="0" smtClean="0"/>
          </a:p>
          <a:p>
            <a:pPr lvl="2" eaLnBrk="1" hangingPunct="1">
              <a:buFont typeface="Wingdings" charset="2"/>
              <a:buChar char="§"/>
              <a:defRPr/>
            </a:pPr>
            <a:r>
              <a:rPr lang="en-US" dirty="0" smtClean="0"/>
              <a:t>618 cases had sufficient data.  In only 287 battles did the larger army (45.4%). </a:t>
            </a:r>
          </a:p>
          <a:p>
            <a:pPr lvl="2" eaLnBrk="1" hangingPunct="1">
              <a:buFont typeface="Wingdings" charset="2"/>
              <a:buChar char="§"/>
              <a:defRPr/>
            </a:pPr>
            <a:r>
              <a:rPr lang="en-US" dirty="0" smtClean="0"/>
              <a:t>Potential for a historical skew in the data, thus broke down by epoch.</a:t>
            </a:r>
          </a:p>
          <a:p>
            <a:pPr lvl="3" eaLnBrk="1" hangingPunct="1">
              <a:buFont typeface="Wingdings" charset="2"/>
              <a:buChar char="§"/>
              <a:defRPr/>
            </a:pPr>
            <a:r>
              <a:rPr lang="en-US" dirty="0" smtClean="0"/>
              <a:t> Only in 20thC did returns break even (56.4%).</a:t>
            </a:r>
          </a:p>
          <a:p>
            <a:pPr lvl="3" eaLnBrk="1" hangingPunct="1">
              <a:buFont typeface="Wingdings" charset="2"/>
              <a:buChar char="§"/>
              <a:defRPr/>
            </a:pPr>
            <a:r>
              <a:rPr lang="en-US" dirty="0" err="1" smtClean="0">
                <a:sym typeface="Wingdings"/>
              </a:rPr>
              <a:t></a:t>
            </a:r>
            <a:r>
              <a:rPr lang="en-US" dirty="0" smtClean="0">
                <a:sym typeface="Wingdings"/>
              </a:rPr>
              <a:t> Numerical supremacy is thus no more predictive than a coin toss.</a:t>
            </a:r>
            <a:endParaRPr lang="en-US" dirty="0" smtClean="0"/>
          </a:p>
          <a:p>
            <a:pPr>
              <a:buFont typeface="Wingdings" charset="2"/>
              <a:buChar char="§"/>
              <a:defRPr/>
            </a:pPr>
            <a:endParaRPr lang="en-US" dirty="0"/>
          </a:p>
        </p:txBody>
      </p:sp>
      <p:pic>
        <p:nvPicPr>
          <p:cNvPr id="59396" name="Picture 3" descr="Screen shot 2011-08-21 at 7.49.56 PM.png"/>
          <p:cNvPicPr>
            <a:picLocks noChangeAspect="1"/>
          </p:cNvPicPr>
          <p:nvPr/>
        </p:nvPicPr>
        <p:blipFill>
          <a:blip r:embed="rId2"/>
          <a:srcRect/>
          <a:stretch>
            <a:fillRect/>
          </a:stretch>
        </p:blipFill>
        <p:spPr bwMode="auto">
          <a:xfrm>
            <a:off x="0" y="4038600"/>
            <a:ext cx="9144000" cy="2819400"/>
          </a:xfrm>
          <a:prstGeom prst="rect">
            <a:avLst/>
          </a:prstGeom>
          <a:noFill/>
          <a:ln w="9525">
            <a:noFill/>
            <a:miter lim="800000"/>
            <a:headEnd/>
            <a:tailEnd/>
          </a:ln>
        </p:spPr>
      </p:pic>
      <p:sp>
        <p:nvSpPr>
          <p:cNvPr id="59397" name="Up Arrow 4"/>
          <p:cNvSpPr>
            <a:spLocks noChangeArrowheads="1"/>
          </p:cNvSpPr>
          <p:nvPr/>
        </p:nvSpPr>
        <p:spPr bwMode="auto">
          <a:xfrm>
            <a:off x="7315200" y="6591300"/>
            <a:ext cx="304800" cy="533400"/>
          </a:xfrm>
          <a:prstGeom prst="upArrow">
            <a:avLst>
              <a:gd name="adj1" fmla="val 50000"/>
              <a:gd name="adj2" fmla="val 49997"/>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i="1" dirty="0" smtClean="0"/>
              <a:t>The Economic Alternative</a:t>
            </a:r>
          </a:p>
        </p:txBody>
      </p:sp>
      <p:sp>
        <p:nvSpPr>
          <p:cNvPr id="3" name="Content Placeholder 2"/>
          <p:cNvSpPr>
            <a:spLocks noGrp="1"/>
          </p:cNvSpPr>
          <p:nvPr>
            <p:ph idx="1"/>
          </p:nvPr>
        </p:nvSpPr>
        <p:spPr>
          <a:xfrm>
            <a:off x="381000" y="990600"/>
            <a:ext cx="8382000" cy="2819400"/>
          </a:xfrm>
        </p:spPr>
        <p:txBody>
          <a:bodyPr>
            <a:normAutofit fontScale="70000" lnSpcReduction="20000"/>
          </a:bodyPr>
          <a:lstStyle/>
          <a:p>
            <a:pPr eaLnBrk="1" hangingPunct="1">
              <a:buFont typeface="Wingdings" charset="2"/>
              <a:buChar char="§"/>
              <a:defRPr/>
            </a:pPr>
            <a:r>
              <a:rPr lang="en-US" b="1" dirty="0" smtClean="0"/>
              <a:t>H(P)2a (‘economic preponderance’: population)</a:t>
            </a:r>
            <a:r>
              <a:rPr lang="en-US" dirty="0" smtClean="0"/>
              <a:t>.</a:t>
            </a:r>
          </a:p>
          <a:p>
            <a:pPr lvl="1" eaLnBrk="1" hangingPunct="1">
              <a:buFont typeface="Wingdings" charset="2"/>
              <a:buChar char="§"/>
              <a:defRPr/>
            </a:pPr>
            <a:r>
              <a:rPr lang="en-US" dirty="0" smtClean="0"/>
              <a:t>Of 633 available battles, 336 cases confirmed the preponderance hypothesis (53.1%).</a:t>
            </a:r>
          </a:p>
          <a:p>
            <a:pPr lvl="1" eaLnBrk="1" hangingPunct="1">
              <a:buFont typeface="Wingdings" charset="2"/>
              <a:buChar char="§"/>
              <a:defRPr/>
            </a:pPr>
            <a:r>
              <a:rPr lang="en-US" dirty="0" smtClean="0"/>
              <a:t>When broken into epochs, utility of wealth has been much more variable.</a:t>
            </a:r>
          </a:p>
          <a:p>
            <a:pPr lvl="2" eaLnBrk="1" hangingPunct="1">
              <a:buFont typeface="Wingdings" charset="2"/>
              <a:buChar char="§"/>
              <a:defRPr/>
            </a:pPr>
            <a:r>
              <a:rPr lang="en-US" dirty="0" smtClean="0"/>
              <a:t>Favourability rises &amp; falls in two distinct waves (peak in imperial/medieval &amp; 20thC: 62% &amp; 59%).  </a:t>
            </a:r>
          </a:p>
          <a:p>
            <a:pPr lvl="2" eaLnBrk="1" hangingPunct="1">
              <a:buFont typeface="Wingdings" charset="2"/>
              <a:buChar char="§"/>
              <a:defRPr/>
            </a:pPr>
            <a:r>
              <a:rPr lang="en-US" dirty="0" smtClean="0"/>
              <a:t>Variability is indicative of some </a:t>
            </a:r>
            <a:r>
              <a:rPr lang="en-US" u="sng" dirty="0" smtClean="0"/>
              <a:t>exogenous</a:t>
            </a:r>
            <a:r>
              <a:rPr lang="en-US" dirty="0" smtClean="0"/>
              <a:t> force as the ultimate cause.</a:t>
            </a:r>
          </a:p>
          <a:p>
            <a:pPr lvl="3">
              <a:buFont typeface="Wingdings" charset="2"/>
              <a:buChar char="§"/>
              <a:defRPr/>
            </a:pPr>
            <a:r>
              <a:rPr lang="en-US" dirty="0" smtClean="0"/>
              <a:t>Nowhere in the logic of attrition is there the suggestion that it should operate more effectively in some circumstances than others. </a:t>
            </a:r>
          </a:p>
          <a:p>
            <a:pPr lvl="1" eaLnBrk="1" hangingPunct="1">
              <a:buFont typeface="Wingdings" charset="2"/>
              <a:buChar char="§"/>
              <a:defRPr/>
            </a:pPr>
            <a:endParaRPr lang="en-US" dirty="0" smtClean="0"/>
          </a:p>
          <a:p>
            <a:pPr eaLnBrk="1" hangingPunct="1">
              <a:buFont typeface="Wingdings" charset="2"/>
              <a:buChar char="§"/>
              <a:defRPr/>
            </a:pPr>
            <a:endParaRPr lang="en-US" dirty="0" smtClean="0"/>
          </a:p>
        </p:txBody>
      </p:sp>
      <p:pic>
        <p:nvPicPr>
          <p:cNvPr id="60420" name="Picture 3" descr="Screen shot 2011-08-21 at 9.02.07 PM.png"/>
          <p:cNvPicPr>
            <a:picLocks noChangeAspect="1"/>
          </p:cNvPicPr>
          <p:nvPr/>
        </p:nvPicPr>
        <p:blipFill>
          <a:blip r:embed="rId2"/>
          <a:srcRect/>
          <a:stretch>
            <a:fillRect/>
          </a:stretch>
        </p:blipFill>
        <p:spPr bwMode="auto">
          <a:xfrm>
            <a:off x="0" y="4454525"/>
            <a:ext cx="9144000" cy="2403475"/>
          </a:xfrm>
          <a:prstGeom prst="rect">
            <a:avLst/>
          </a:prstGeom>
          <a:noFill/>
          <a:ln w="9525">
            <a:noFill/>
            <a:miter lim="800000"/>
            <a:headEnd/>
            <a:tailEnd/>
          </a:ln>
        </p:spPr>
      </p:pic>
      <p:sp>
        <p:nvSpPr>
          <p:cNvPr id="60421" name="Down Arrow 4"/>
          <p:cNvSpPr>
            <a:spLocks noChangeArrowheads="1"/>
          </p:cNvSpPr>
          <p:nvPr/>
        </p:nvSpPr>
        <p:spPr bwMode="auto">
          <a:xfrm>
            <a:off x="2667000" y="4572000"/>
            <a:ext cx="228600" cy="533400"/>
          </a:xfrm>
          <a:prstGeom prst="downArrow">
            <a:avLst>
              <a:gd name="adj1" fmla="val 50000"/>
              <a:gd name="adj2" fmla="val 50005"/>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60422" name="Down Arrow 5"/>
          <p:cNvSpPr>
            <a:spLocks noChangeArrowheads="1"/>
          </p:cNvSpPr>
          <p:nvPr/>
        </p:nvSpPr>
        <p:spPr bwMode="auto">
          <a:xfrm>
            <a:off x="7315200" y="4572000"/>
            <a:ext cx="228600" cy="533400"/>
          </a:xfrm>
          <a:prstGeom prst="downArrow">
            <a:avLst>
              <a:gd name="adj1" fmla="val 50000"/>
              <a:gd name="adj2" fmla="val 50005"/>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sp>
        <p:nvSpPr>
          <p:cNvPr id="5" name="Content Placeholder 4"/>
          <p:cNvSpPr>
            <a:spLocks noGrp="1"/>
          </p:cNvSpPr>
          <p:nvPr>
            <p:ph idx="1"/>
          </p:nvPr>
        </p:nvSpPr>
        <p:spPr/>
        <p:txBody>
          <a:bodyPr/>
          <a:lstStyle/>
          <a:p>
            <a:pPr eaLnBrk="1" hangingPunct="1">
              <a:buFont typeface="Wingdings" charset="2"/>
              <a:buChar char="§"/>
              <a:defRPr/>
            </a:pPr>
            <a:r>
              <a:rPr lang="en-US" dirty="0" err="1" smtClean="0"/>
              <a:t>lk</a:t>
            </a:r>
            <a:endParaRPr lang="en-US" dirty="0" smtClean="0"/>
          </a:p>
        </p:txBody>
      </p:sp>
      <p:pic>
        <p:nvPicPr>
          <p:cNvPr id="61444" name="Picture 8" descr="Screen shot 2011-08-22 at 12.29.39 AM.png"/>
          <p:cNvPicPr>
            <a:picLocks noChangeAspect="1"/>
          </p:cNvPicPr>
          <p:nvPr/>
        </p:nvPicPr>
        <p:blipFill>
          <a:blip r:embed="rId2"/>
          <a:srcRect/>
          <a:stretch>
            <a:fillRect/>
          </a:stretch>
        </p:blipFill>
        <p:spPr bwMode="auto">
          <a:xfrm>
            <a:off x="1905000" y="2286000"/>
            <a:ext cx="6324600" cy="4156075"/>
          </a:xfrm>
          <a:prstGeom prst="rect">
            <a:avLst/>
          </a:prstGeom>
          <a:noFill/>
          <a:ln w="9525">
            <a:noFill/>
            <a:miter lim="800000"/>
            <a:headEnd/>
            <a:tailEnd/>
          </a:ln>
        </p:spPr>
      </p:pic>
      <p:pic>
        <p:nvPicPr>
          <p:cNvPr id="61445" name="Picture 6" descr="Screen shot 2011-09-04 at 4.45.46 PM.png"/>
          <p:cNvPicPr>
            <a:picLocks noChangeAspect="1"/>
          </p:cNvPicPr>
          <p:nvPr/>
        </p:nvPicPr>
        <p:blipFill>
          <a:blip r:embed="rId3"/>
          <a:srcRect/>
          <a:stretch>
            <a:fillRect/>
          </a:stretch>
        </p:blipFill>
        <p:spPr bwMode="auto">
          <a:xfrm>
            <a:off x="0" y="165100"/>
            <a:ext cx="9144000" cy="6527800"/>
          </a:xfrm>
          <a:prstGeom prst="rect">
            <a:avLst/>
          </a:prstGeom>
          <a:noFill/>
          <a:ln w="9525">
            <a:noFill/>
            <a:miter lim="800000"/>
            <a:headEnd/>
            <a:tailEnd/>
          </a:ln>
        </p:spPr>
      </p:pic>
      <p:sp>
        <p:nvSpPr>
          <p:cNvPr id="61446" name="Right Arrow 7"/>
          <p:cNvSpPr>
            <a:spLocks noChangeArrowheads="1"/>
          </p:cNvSpPr>
          <p:nvPr/>
        </p:nvSpPr>
        <p:spPr bwMode="auto">
          <a:xfrm>
            <a:off x="-419100" y="3657600"/>
            <a:ext cx="838200" cy="381000"/>
          </a:xfrm>
          <a:prstGeom prst="rightArrow">
            <a:avLst>
              <a:gd name="adj1" fmla="val 50000"/>
              <a:gd name="adj2" fmla="val 49999"/>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61447" name="Left Arrow 8"/>
          <p:cNvSpPr>
            <a:spLocks noChangeArrowheads="1"/>
          </p:cNvSpPr>
          <p:nvPr/>
        </p:nvSpPr>
        <p:spPr bwMode="auto">
          <a:xfrm>
            <a:off x="7772400" y="1752600"/>
            <a:ext cx="1066800" cy="381000"/>
          </a:xfrm>
          <a:prstGeom prst="leftArrow">
            <a:avLst>
              <a:gd name="adj1" fmla="val 50000"/>
              <a:gd name="adj2" fmla="val 49998"/>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61448" name="Left Arrow 9"/>
          <p:cNvSpPr>
            <a:spLocks noChangeArrowheads="1"/>
          </p:cNvSpPr>
          <p:nvPr/>
        </p:nvSpPr>
        <p:spPr bwMode="auto">
          <a:xfrm>
            <a:off x="7772400" y="5181600"/>
            <a:ext cx="1066800" cy="381000"/>
          </a:xfrm>
          <a:prstGeom prst="leftArrow">
            <a:avLst>
              <a:gd name="adj1" fmla="val 50000"/>
              <a:gd name="adj2" fmla="val 49998"/>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i="1" dirty="0" smtClean="0"/>
              <a:t>The GDP Measure</a:t>
            </a:r>
          </a:p>
        </p:txBody>
      </p:sp>
      <p:sp>
        <p:nvSpPr>
          <p:cNvPr id="3" name="Content Placeholder 2"/>
          <p:cNvSpPr>
            <a:spLocks noGrp="1"/>
          </p:cNvSpPr>
          <p:nvPr>
            <p:ph idx="1"/>
          </p:nvPr>
        </p:nvSpPr>
        <p:spPr>
          <a:xfrm>
            <a:off x="457200" y="914400"/>
            <a:ext cx="8229600" cy="3581400"/>
          </a:xfrm>
        </p:spPr>
        <p:txBody>
          <a:bodyPr>
            <a:normAutofit fontScale="85000" lnSpcReduction="10000"/>
          </a:bodyPr>
          <a:lstStyle/>
          <a:p>
            <a:pPr eaLnBrk="1" hangingPunct="1">
              <a:buFont typeface="Wingdings" charset="2"/>
              <a:buChar char="§"/>
              <a:defRPr/>
            </a:pPr>
            <a:r>
              <a:rPr lang="en-US" b="1" dirty="0" smtClean="0"/>
              <a:t>H(P)2b (‘economic preponderance’: GDP)</a:t>
            </a:r>
            <a:r>
              <a:rPr lang="en-US" dirty="0" smtClean="0"/>
              <a:t>.</a:t>
            </a:r>
          </a:p>
          <a:p>
            <a:pPr lvl="1" eaLnBrk="1" hangingPunct="1">
              <a:buFont typeface="Wingdings" charset="2"/>
              <a:buChar char="§"/>
              <a:defRPr/>
            </a:pPr>
            <a:r>
              <a:rPr lang="en-US" dirty="0" smtClean="0"/>
              <a:t>Industrial revolution in late 18</a:t>
            </a:r>
            <a:r>
              <a:rPr lang="en-US" baseline="30000" dirty="0" smtClean="0"/>
              <a:t>th</a:t>
            </a:r>
            <a:r>
              <a:rPr lang="en-US" dirty="0" smtClean="0"/>
              <a:t> and early 19</a:t>
            </a:r>
            <a:r>
              <a:rPr lang="en-US" baseline="30000" dirty="0" smtClean="0"/>
              <a:t>th</a:t>
            </a:r>
            <a:r>
              <a:rPr lang="en-US" dirty="0" smtClean="0"/>
              <a:t> centuries enabled economic growth to outpace population growth for the first time. </a:t>
            </a:r>
          </a:p>
          <a:p>
            <a:pPr lvl="2" eaLnBrk="1" hangingPunct="1">
              <a:buFont typeface="Wingdings" charset="2"/>
              <a:buChar char="§"/>
              <a:defRPr/>
            </a:pPr>
            <a:r>
              <a:rPr lang="en-US" dirty="0" smtClean="0"/>
              <a:t>Fortunately, GDP estimates now available.</a:t>
            </a:r>
          </a:p>
          <a:p>
            <a:pPr lvl="1" eaLnBrk="1" hangingPunct="1">
              <a:buFont typeface="Wingdings" charset="2"/>
              <a:buChar char="§"/>
              <a:defRPr/>
            </a:pPr>
            <a:r>
              <a:rPr lang="en-US" dirty="0" smtClean="0"/>
              <a:t>Of 409 battles (most post-1820), 254 cases (62.1%) confirmed preponderance hypothesis.</a:t>
            </a:r>
          </a:p>
          <a:p>
            <a:pPr lvl="2" eaLnBrk="1" hangingPunct="1">
              <a:buFont typeface="Wingdings" charset="2"/>
              <a:buChar char="§"/>
              <a:defRPr/>
            </a:pPr>
            <a:r>
              <a:rPr lang="en-US" dirty="0" smtClean="0"/>
              <a:t>Overall findings: much improved—but 62% odds is still not enough for general to sleep soundly.</a:t>
            </a:r>
          </a:p>
          <a:p>
            <a:pPr lvl="3" eaLnBrk="1" hangingPunct="1">
              <a:buFont typeface="Wingdings" charset="2"/>
              <a:buChar char="§"/>
              <a:defRPr/>
            </a:pPr>
            <a:r>
              <a:rPr lang="en-US" dirty="0" smtClean="0"/>
              <a:t>Exception: </a:t>
            </a:r>
            <a:r>
              <a:rPr lang="en-US" u="sng" dirty="0" smtClean="0"/>
              <a:t>remarkable</a:t>
            </a:r>
            <a:r>
              <a:rPr lang="en-US" dirty="0" smtClean="0"/>
              <a:t> causal efficacy of post-war, pre-9/11 era (85%). </a:t>
            </a:r>
          </a:p>
          <a:p>
            <a:pPr lvl="1" eaLnBrk="1" hangingPunct="1">
              <a:buFont typeface="Wingdings" charset="2"/>
              <a:buChar char="§"/>
              <a:defRPr/>
            </a:pPr>
            <a:endParaRPr lang="en-US" b="1" dirty="0" smtClean="0"/>
          </a:p>
          <a:p>
            <a:pPr eaLnBrk="1" hangingPunct="1">
              <a:buFont typeface="Wingdings" charset="2"/>
              <a:buChar char="§"/>
              <a:defRPr/>
            </a:pPr>
            <a:endParaRPr lang="en-US" dirty="0" smtClean="0"/>
          </a:p>
        </p:txBody>
      </p:sp>
      <p:pic>
        <p:nvPicPr>
          <p:cNvPr id="62468" name="Picture 3" descr="Screen shot 2011-08-21 at 11.22.22 PM.png"/>
          <p:cNvPicPr>
            <a:picLocks noChangeAspect="1"/>
          </p:cNvPicPr>
          <p:nvPr/>
        </p:nvPicPr>
        <p:blipFill>
          <a:blip r:embed="rId2"/>
          <a:srcRect/>
          <a:stretch>
            <a:fillRect/>
          </a:stretch>
        </p:blipFill>
        <p:spPr bwMode="auto">
          <a:xfrm>
            <a:off x="0" y="4705350"/>
            <a:ext cx="9144000" cy="2152650"/>
          </a:xfrm>
          <a:prstGeom prst="rect">
            <a:avLst/>
          </a:prstGeom>
          <a:noFill/>
          <a:ln w="9525">
            <a:noFill/>
            <a:miter lim="800000"/>
            <a:headEnd/>
            <a:tailEnd/>
          </a:ln>
        </p:spPr>
      </p:pic>
      <p:sp>
        <p:nvSpPr>
          <p:cNvPr id="62469" name="Up Arrow 4"/>
          <p:cNvSpPr>
            <a:spLocks noChangeArrowheads="1"/>
          </p:cNvSpPr>
          <p:nvPr/>
        </p:nvSpPr>
        <p:spPr bwMode="auto">
          <a:xfrm>
            <a:off x="7086600" y="6324600"/>
            <a:ext cx="304800" cy="685800"/>
          </a:xfrm>
          <a:prstGeom prst="up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5" name="Content Placeholder 4" descr="Screen shot 2011-08-21 at 11.20.14 PM.png"/>
          <p:cNvPicPr>
            <a:picLocks noGrp="1" noChangeAspect="1"/>
          </p:cNvPicPr>
          <p:nvPr>
            <p:ph idx="1"/>
          </p:nvPr>
        </p:nvPicPr>
        <p:blipFill>
          <a:blip r:embed="rId2"/>
          <a:srcRect l="-10973" r="-10973"/>
          <a:stretch>
            <a:fillRect/>
          </a:stretch>
        </p:blipFill>
        <p:spPr>
          <a:xfrm>
            <a:off x="-228600" y="914400"/>
            <a:ext cx="9931400" cy="5257800"/>
          </a:xfrm>
        </p:spPr>
      </p:pic>
      <p:sp>
        <p:nvSpPr>
          <p:cNvPr id="63492" name="Left Arrow 6"/>
          <p:cNvSpPr>
            <a:spLocks noChangeArrowheads="1"/>
          </p:cNvSpPr>
          <p:nvPr/>
        </p:nvSpPr>
        <p:spPr bwMode="auto">
          <a:xfrm>
            <a:off x="8153400" y="2514600"/>
            <a:ext cx="990600" cy="381000"/>
          </a:xfrm>
          <a:prstGeom prst="leftArrow">
            <a:avLst>
              <a:gd name="adj1" fmla="val 50000"/>
              <a:gd name="adj2" fmla="val 50002"/>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63493" name="Down Arrow 5"/>
          <p:cNvSpPr>
            <a:spLocks noChangeArrowheads="1"/>
          </p:cNvSpPr>
          <p:nvPr/>
        </p:nvSpPr>
        <p:spPr bwMode="auto">
          <a:xfrm>
            <a:off x="7010400" y="762000"/>
            <a:ext cx="457200" cy="1219200"/>
          </a:xfrm>
          <a:prstGeom prst="down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i="1" dirty="0" smtClean="0"/>
              <a:t>Operation </a:t>
            </a:r>
            <a:r>
              <a:rPr lang="en-US" i="1" dirty="0" err="1" smtClean="0"/>
              <a:t>Judgement</a:t>
            </a:r>
            <a:endParaRPr lang="en-US" i="1" dirty="0" smtClean="0"/>
          </a:p>
        </p:txBody>
      </p:sp>
      <p:sp>
        <p:nvSpPr>
          <p:cNvPr id="3" name="Content Placeholder 2"/>
          <p:cNvSpPr>
            <a:spLocks noGrp="1"/>
          </p:cNvSpPr>
          <p:nvPr>
            <p:ph idx="1"/>
          </p:nvPr>
        </p:nvSpPr>
        <p:spPr>
          <a:xfrm>
            <a:off x="685800" y="990600"/>
            <a:ext cx="7772400" cy="4114800"/>
          </a:xfrm>
        </p:spPr>
        <p:txBody>
          <a:bodyPr/>
          <a:lstStyle/>
          <a:p>
            <a:pPr eaLnBrk="1" hangingPunct="1">
              <a:buFont typeface="Wingdings" charset="2"/>
              <a:buChar char="§"/>
              <a:defRPr/>
            </a:pPr>
            <a:r>
              <a:rPr lang="en-US" dirty="0" smtClean="0"/>
              <a:t>‘Bleeding the French white.’</a:t>
            </a:r>
          </a:p>
          <a:p>
            <a:pPr lvl="1" eaLnBrk="1" hangingPunct="1">
              <a:buFont typeface="Wingdings" charset="2"/>
              <a:buChar char="§"/>
              <a:defRPr/>
            </a:pPr>
            <a:r>
              <a:rPr lang="en-US" dirty="0" smtClean="0"/>
              <a:t>“The French, forced to fight in a crucial but narrowly constricted corner of the Western Front, would be compelled to feed reinforcements into a battle of attrition where the material circumstances so favoured the Germans that defeat was inevitable.  If the French gave up the struggle, they would lose Verdun; if they persisted, they would lose their army.” </a:t>
            </a:r>
          </a:p>
          <a:p>
            <a:pPr eaLnBrk="1" hangingPunct="1">
              <a:buFont typeface="Wingdings" charset="2"/>
              <a:buChar char="§"/>
              <a:defRPr/>
            </a:pPr>
            <a:r>
              <a:rPr lang="en-US" dirty="0" err="1" smtClean="0"/>
              <a:t>Powerpoint</a:t>
            </a:r>
            <a:r>
              <a:rPr lang="en-US" dirty="0" smtClean="0"/>
              <a:t> picture of Verdun</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Project Niche</a:t>
            </a:r>
            <a:endParaRPr lang="en-US" i="1" dirty="0"/>
          </a:p>
        </p:txBody>
      </p:sp>
      <p:sp>
        <p:nvSpPr>
          <p:cNvPr id="3" name="Content Placeholder 2"/>
          <p:cNvSpPr>
            <a:spLocks noGrp="1"/>
          </p:cNvSpPr>
          <p:nvPr>
            <p:ph idx="1"/>
          </p:nvPr>
        </p:nvSpPr>
        <p:spPr>
          <a:xfrm>
            <a:off x="152400" y="990600"/>
            <a:ext cx="8763000" cy="1828800"/>
          </a:xfrm>
        </p:spPr>
        <p:txBody>
          <a:bodyPr>
            <a:normAutofit fontScale="70000" lnSpcReduction="20000"/>
          </a:bodyPr>
          <a:lstStyle/>
          <a:p>
            <a:pPr eaLnBrk="1" hangingPunct="1">
              <a:buFont typeface="Wingdings" charset="2"/>
              <a:buChar char="§"/>
              <a:defRPr/>
            </a:pPr>
            <a:r>
              <a:rPr lang="en-US" dirty="0" smtClean="0"/>
              <a:t>Are specific gaps in war studies literature itself.  </a:t>
            </a:r>
          </a:p>
          <a:p>
            <a:pPr lvl="1" eaLnBrk="1" hangingPunct="1">
              <a:buFont typeface="Wingdings" charset="2"/>
              <a:buChar char="§"/>
              <a:defRPr/>
            </a:pPr>
            <a:r>
              <a:rPr lang="en-US" dirty="0" smtClean="0"/>
              <a:t>1. </a:t>
            </a:r>
            <a:r>
              <a:rPr lang="en-US" dirty="0" smtClean="0">
                <a:sym typeface="Wingdings"/>
              </a:rPr>
              <a:t>Evidence used by current theories is often not as broad as their claims.</a:t>
            </a:r>
          </a:p>
          <a:p>
            <a:pPr lvl="2" eaLnBrk="1" hangingPunct="1">
              <a:buFont typeface="Wingdings" charset="2"/>
              <a:buChar char="§"/>
              <a:defRPr/>
            </a:pPr>
            <a:r>
              <a:rPr lang="en-US" dirty="0" smtClean="0">
                <a:sym typeface="Wingdings"/>
              </a:rPr>
              <a:t>Generally restrict data to the modern era (i.e. Kugler, Organski).</a:t>
            </a:r>
            <a:endParaRPr lang="en-US" dirty="0" smtClean="0"/>
          </a:p>
          <a:p>
            <a:pPr lvl="3" eaLnBrk="1" hangingPunct="1">
              <a:buFont typeface="Wingdings" charset="2"/>
              <a:buChar char="§"/>
              <a:defRPr/>
            </a:pPr>
            <a:r>
              <a:rPr lang="en-US" dirty="0" smtClean="0">
                <a:sym typeface="Wingdings"/>
              </a:rPr>
              <a:t>Partly because of lack of </a:t>
            </a:r>
            <a:r>
              <a:rPr lang="en-US" u="sng" dirty="0" smtClean="0">
                <a:sym typeface="Wingdings"/>
              </a:rPr>
              <a:t>accessible</a:t>
            </a:r>
            <a:r>
              <a:rPr lang="en-US" dirty="0" smtClean="0">
                <a:sym typeface="Wingdings"/>
              </a:rPr>
              <a:t> battle data.</a:t>
            </a:r>
          </a:p>
          <a:p>
            <a:pPr lvl="3" eaLnBrk="1" hangingPunct="1">
              <a:buFont typeface="Wingdings" charset="2"/>
              <a:buChar char="§"/>
              <a:defRPr/>
            </a:pPr>
            <a:r>
              <a:rPr lang="en-US" dirty="0" smtClean="0">
                <a:sym typeface="Wingdings"/>
              </a:rPr>
              <a:t>Job here is thus as much a matter of </a:t>
            </a:r>
            <a:r>
              <a:rPr lang="en-US" u="sng" dirty="0" smtClean="0">
                <a:sym typeface="Wingdings"/>
              </a:rPr>
              <a:t>empirical</a:t>
            </a:r>
            <a:r>
              <a:rPr lang="en-US" dirty="0" smtClean="0">
                <a:sym typeface="Wingdings"/>
              </a:rPr>
              <a:t> work as that of theoretical.</a:t>
            </a:r>
          </a:p>
          <a:p>
            <a:pPr lvl="1" eaLnBrk="1" hangingPunct="1">
              <a:buFont typeface="Wingdings" charset="2"/>
              <a:buChar char="§"/>
              <a:defRPr/>
            </a:pPr>
            <a:r>
              <a:rPr lang="en-US" dirty="0" smtClean="0">
                <a:sym typeface="Wingdings"/>
              </a:rPr>
              <a:t>2. Theoretical: three theories, little agreement. </a:t>
            </a:r>
          </a:p>
          <a:p>
            <a:pPr lvl="1">
              <a:buFont typeface="Wingdings" charset="2"/>
              <a:buChar char="§"/>
              <a:defRPr/>
            </a:pPr>
            <a:endParaRPr lang="en-US" dirty="0"/>
          </a:p>
        </p:txBody>
      </p:sp>
      <p:pic>
        <p:nvPicPr>
          <p:cNvPr id="19460" name="Picture 3"/>
          <p:cNvPicPr>
            <a:picLocks noChangeAspect="1"/>
          </p:cNvPicPr>
          <p:nvPr/>
        </p:nvPicPr>
        <p:blipFill>
          <a:blip r:embed="rId3"/>
          <a:srcRect/>
          <a:stretch>
            <a:fillRect/>
          </a:stretch>
        </p:blipFill>
        <p:spPr bwMode="auto">
          <a:xfrm>
            <a:off x="1066800" y="3200400"/>
            <a:ext cx="2209800" cy="2924233"/>
          </a:xfrm>
          <a:prstGeom prst="rect">
            <a:avLst/>
          </a:prstGeom>
          <a:noFill/>
          <a:ln w="9525">
            <a:noFill/>
            <a:miter lim="800000"/>
            <a:headEnd/>
            <a:tailEnd/>
          </a:ln>
        </p:spPr>
      </p:pic>
      <p:pic>
        <p:nvPicPr>
          <p:cNvPr id="6" name="Picture 5" descr="Screen shot 2012-04-07 at 8.38.44 AM.png"/>
          <p:cNvPicPr>
            <a:picLocks noChangeAspect="1"/>
          </p:cNvPicPr>
          <p:nvPr/>
        </p:nvPicPr>
        <p:blipFill>
          <a:blip r:embed="rId4"/>
          <a:stretch>
            <a:fillRect/>
          </a:stretch>
        </p:blipFill>
        <p:spPr>
          <a:xfrm>
            <a:off x="4343400" y="3200400"/>
            <a:ext cx="3870896" cy="28956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i="1" dirty="0" smtClean="0"/>
              <a:t>Regardless of the Futility</a:t>
            </a:r>
          </a:p>
        </p:txBody>
      </p:sp>
      <p:sp>
        <p:nvSpPr>
          <p:cNvPr id="3" name="Content Placeholder 2"/>
          <p:cNvSpPr>
            <a:spLocks noGrp="1"/>
          </p:cNvSpPr>
          <p:nvPr>
            <p:ph idx="1"/>
          </p:nvPr>
        </p:nvSpPr>
        <p:spPr/>
        <p:txBody>
          <a:bodyPr/>
          <a:lstStyle/>
          <a:p>
            <a:pPr eaLnBrk="1" hangingPunct="1">
              <a:buFont typeface="Wingdings" charset="2"/>
              <a:buChar char="§"/>
              <a:defRPr/>
            </a:pPr>
            <a:r>
              <a:rPr lang="en-US" dirty="0" smtClean="0"/>
              <a:t>Britain takes French model, &amp; tries own hand at the Somme.</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Testing Systematic Theory</a:t>
            </a:r>
            <a:endParaRPr lang="en-US" i="1" dirty="0"/>
          </a:p>
        </p:txBody>
      </p:sp>
      <p:sp>
        <p:nvSpPr>
          <p:cNvPr id="3" name="Content Placeholder 2"/>
          <p:cNvSpPr>
            <a:spLocks noGrp="1"/>
          </p:cNvSpPr>
          <p:nvPr>
            <p:ph idx="1"/>
          </p:nvPr>
        </p:nvSpPr>
        <p:spPr>
          <a:xfrm>
            <a:off x="304800" y="990600"/>
            <a:ext cx="8534400" cy="5867400"/>
          </a:xfrm>
        </p:spPr>
        <p:txBody>
          <a:bodyPr>
            <a:normAutofit fontScale="62500" lnSpcReduction="20000"/>
          </a:bodyPr>
          <a:lstStyle/>
          <a:p>
            <a:pPr>
              <a:buFont typeface="Wingdings" charset="2"/>
              <a:buChar char="§"/>
              <a:defRPr/>
            </a:pPr>
            <a:r>
              <a:rPr lang="en-US" dirty="0" smtClean="0"/>
              <a:t>Divide each set of chronological intervals in decreasing historical breadth as they get closer to the present.</a:t>
            </a:r>
          </a:p>
          <a:p>
            <a:pPr lvl="1">
              <a:buFont typeface="Wingdings" charset="2"/>
              <a:buChar char="§"/>
              <a:defRPr/>
            </a:pPr>
            <a:r>
              <a:rPr lang="en-US" dirty="0" smtClean="0"/>
              <a:t>-500 BC to 1500 AD: 500-year intervals: </a:t>
            </a:r>
          </a:p>
          <a:p>
            <a:pPr lvl="2">
              <a:buFont typeface="Wingdings" charset="2"/>
              <a:buChar char="§"/>
              <a:defRPr/>
            </a:pPr>
            <a:r>
              <a:rPr lang="en-US" dirty="0" smtClean="0"/>
              <a:t>Weapons of Romans hardly improved until Renaissance.</a:t>
            </a:r>
          </a:p>
          <a:p>
            <a:pPr lvl="1">
              <a:buFont typeface="Wingdings" charset="2"/>
              <a:buChar char="§"/>
              <a:defRPr/>
            </a:pPr>
            <a:r>
              <a:rPr lang="en-US" dirty="0" smtClean="0"/>
              <a:t>1300-present: 100-year intervals: </a:t>
            </a:r>
          </a:p>
          <a:p>
            <a:pPr lvl="2">
              <a:buFont typeface="Wingdings" charset="2"/>
              <a:buChar char="§"/>
              <a:defRPr/>
            </a:pPr>
            <a:r>
              <a:rPr lang="en-US" dirty="0" smtClean="0"/>
              <a:t>Good enough for </a:t>
            </a:r>
            <a:r>
              <a:rPr lang="en-US" dirty="0" err="1" smtClean="0"/>
              <a:t>Addington’s</a:t>
            </a:r>
            <a:r>
              <a:rPr lang="en-US" dirty="0" smtClean="0"/>
              <a:t> ‘patterns’.  I.e. took 200yrs for guns to be practical.</a:t>
            </a:r>
          </a:p>
          <a:p>
            <a:pPr lvl="1">
              <a:buFont typeface="Wingdings" charset="2"/>
              <a:buChar char="§"/>
              <a:defRPr/>
            </a:pPr>
            <a:r>
              <a:rPr lang="en-US" dirty="0" smtClean="0"/>
              <a:t>1700-present: ~25-year intervals.  </a:t>
            </a:r>
          </a:p>
          <a:p>
            <a:pPr lvl="2">
              <a:buFont typeface="Wingdings" charset="2"/>
              <a:buChar char="§"/>
              <a:defRPr/>
            </a:pPr>
            <a:r>
              <a:rPr lang="en-US" dirty="0" smtClean="0"/>
              <a:t>Available from 1700 onwards. Useful for when the pace of technological innovation soared to new heights.</a:t>
            </a:r>
          </a:p>
          <a:p>
            <a:pPr lvl="2">
              <a:buFont typeface="Wingdings" charset="2"/>
              <a:buChar char="§"/>
              <a:defRPr/>
            </a:pPr>
            <a:r>
              <a:rPr lang="en-US" dirty="0" smtClean="0"/>
              <a:t>Can also compare returns to strategic posture against the predictions offered by others in the literature. </a:t>
            </a:r>
          </a:p>
          <a:p>
            <a:pPr lvl="3">
              <a:buFont typeface="Wingdings" charset="2"/>
              <a:buChar char="§"/>
              <a:defRPr/>
            </a:pPr>
            <a:r>
              <a:rPr lang="en-US" dirty="0" smtClean="0"/>
              <a:t>I.e. 1900-24 as dominated by the machine gun, barbed wire, and long-range artillery, and thus extremely favourable to defence.  </a:t>
            </a:r>
          </a:p>
          <a:p>
            <a:pPr lvl="3">
              <a:buFont typeface="Wingdings" charset="2"/>
              <a:buChar char="§"/>
              <a:defRPr/>
            </a:pPr>
            <a:r>
              <a:rPr lang="en-US" dirty="0" smtClean="0"/>
              <a:t>Next fifty years, dominated as they were by the tank, the airplane, and the radio (which appeared in the second, but matured in the third), were much more conducive to the attack—particularly in the latter period.  </a:t>
            </a:r>
          </a:p>
          <a:p>
            <a:pPr lvl="3">
              <a:buFont typeface="Wingdings" charset="2"/>
              <a:buChar char="§"/>
              <a:defRPr/>
            </a:pPr>
            <a:r>
              <a:rPr lang="en-US" dirty="0" smtClean="0"/>
              <a:t>1975-00: proliferation of precision-guided antitank and anti-aircraft missiles = defence. </a:t>
            </a:r>
          </a:p>
          <a:p>
            <a:pPr lvl="4">
              <a:buFont typeface="Wingdings" charset="2"/>
              <a:buChar char="§"/>
              <a:defRPr/>
            </a:pPr>
            <a:r>
              <a:rPr lang="en-US" dirty="0" smtClean="0"/>
              <a:t>Results must indicate a sharp bias in the returns to either offence or defence, &amp; that this skew coincides with the posture presumed to be dominant at the time.</a:t>
            </a:r>
          </a:p>
          <a:p>
            <a:pPr>
              <a:buFont typeface="Wingdings" charset="2"/>
              <a:buChar char="§"/>
              <a:defRPr/>
            </a:pPr>
            <a:r>
              <a:rPr lang="en-US" dirty="0" smtClean="0"/>
              <a:t>Looking for:</a:t>
            </a:r>
          </a:p>
          <a:p>
            <a:pPr lvl="1">
              <a:buFont typeface="Wingdings" charset="2"/>
              <a:buChar char="§"/>
              <a:defRPr/>
            </a:pPr>
            <a:r>
              <a:rPr lang="en-US" dirty="0" smtClean="0"/>
              <a:t>1. Frequency of attacker success.</a:t>
            </a:r>
          </a:p>
          <a:p>
            <a:pPr lvl="2">
              <a:buFont typeface="Wingdings" charset="2"/>
              <a:buChar char="§"/>
              <a:defRPr/>
            </a:pPr>
            <a:r>
              <a:rPr lang="en-US" dirty="0" smtClean="0"/>
              <a:t>Consistently in either direction suggests strong effect that would expect </a:t>
            </a:r>
            <a:r>
              <a:rPr lang="en-US" dirty="0" err="1" smtClean="0"/>
              <a:t>w</a:t>
            </a:r>
            <a:r>
              <a:rPr lang="en-US" dirty="0" smtClean="0"/>
              <a:t> technology theory.</a:t>
            </a:r>
          </a:p>
          <a:p>
            <a:pPr lvl="1">
              <a:buFont typeface="Wingdings" charset="2"/>
              <a:buChar char="§"/>
              <a:defRPr/>
            </a:pPr>
            <a:r>
              <a:rPr lang="en-US" dirty="0" smtClean="0"/>
              <a:t>2. Attacker performance.</a:t>
            </a:r>
          </a:p>
          <a:p>
            <a:pPr lvl="2">
              <a:buFont typeface="Wingdings" charset="2"/>
              <a:buChar char="§"/>
              <a:defRPr/>
            </a:pPr>
            <a:r>
              <a:rPr lang="en-US" dirty="0" smtClean="0"/>
              <a:t>Based on casualty loss rates (not perfect </a:t>
            </a:r>
            <a:r>
              <a:rPr lang="en-US" dirty="0" err="1" smtClean="0"/>
              <a:t>dep</a:t>
            </a:r>
            <a:r>
              <a:rPr lang="en-US" dirty="0" smtClean="0"/>
              <a:t> </a:t>
            </a:r>
            <a:r>
              <a:rPr lang="en-US" dirty="0" err="1" smtClean="0"/>
              <a:t>var</a:t>
            </a:r>
            <a:r>
              <a:rPr lang="en-US" dirty="0" smtClean="0"/>
              <a:t>, but close.  &amp; is necessary ratio form).</a:t>
            </a:r>
          </a:p>
          <a:p>
            <a:pPr lvl="2">
              <a:buFont typeface="Wingdings" charset="2"/>
              <a:buChar char="§"/>
              <a:defRPr/>
            </a:pPr>
            <a:r>
              <a:rPr lang="en-US" dirty="0" smtClean="0"/>
              <a:t>‘Attacker’ as defined by geography.  (when uncertain, rely on strategic intent).</a:t>
            </a:r>
          </a:p>
          <a:p>
            <a:pPr lvl="3">
              <a:buFont typeface="Wingdings" charset="2"/>
              <a:buChar char="§"/>
              <a:defRPr/>
            </a:pPr>
            <a:r>
              <a:rPr lang="en-US" dirty="0" smtClean="0"/>
              <a:t>I.e. COW; </a:t>
            </a:r>
            <a:r>
              <a:rPr lang="en-US" dirty="0" err="1" smtClean="0"/>
              <a:t>Arquilla</a:t>
            </a:r>
            <a:r>
              <a:rPr lang="en-US" dirty="0" smtClean="0"/>
              <a:t>.</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creen shot 2011-08-27 at 4.01.36 PM.png"/>
          <p:cNvPicPr>
            <a:picLocks noGrp="1" noChangeAspect="1"/>
          </p:cNvPicPr>
          <p:nvPr>
            <p:ph idx="1"/>
          </p:nvPr>
        </p:nvPicPr>
        <p:blipFill>
          <a:blip r:embed="rId3"/>
          <a:srcRect l="-24658" r="-24658"/>
          <a:stretch>
            <a:fillRect/>
          </a:stretch>
        </p:blipFill>
        <p:spPr>
          <a:xfrm>
            <a:off x="-381000" y="914400"/>
            <a:ext cx="10363200" cy="5486400"/>
          </a:xfr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Technology Gap, by Date</a:t>
            </a:r>
            <a:endParaRPr lang="en-US" i="1" dirty="0"/>
          </a:p>
        </p:txBody>
      </p:sp>
      <p:sp>
        <p:nvSpPr>
          <p:cNvPr id="3" name="Content Placeholder 2"/>
          <p:cNvSpPr>
            <a:spLocks noGrp="1"/>
          </p:cNvSpPr>
          <p:nvPr>
            <p:ph idx="1"/>
          </p:nvPr>
        </p:nvSpPr>
        <p:spPr/>
        <p:txBody>
          <a:bodyPr/>
          <a:lstStyle/>
          <a:p>
            <a:pPr>
              <a:buFont typeface="Wingdings" charset="2"/>
              <a:buChar char="§"/>
              <a:defRPr/>
            </a:pPr>
            <a:endParaRPr lang="en-US" dirty="0"/>
          </a:p>
        </p:txBody>
      </p:sp>
      <p:pic>
        <p:nvPicPr>
          <p:cNvPr id="69636" name="Picture 5" descr="Screen shot 2011-08-29 at 12.04.16 AM.png"/>
          <p:cNvPicPr>
            <a:picLocks noChangeAspect="1"/>
          </p:cNvPicPr>
          <p:nvPr/>
        </p:nvPicPr>
        <p:blipFill>
          <a:blip r:embed="rId2"/>
          <a:srcRect/>
          <a:stretch>
            <a:fillRect/>
          </a:stretch>
        </p:blipFill>
        <p:spPr bwMode="auto">
          <a:xfrm>
            <a:off x="914400" y="1219200"/>
            <a:ext cx="7334250" cy="5257800"/>
          </a:xfrm>
          <a:prstGeom prst="rect">
            <a:avLst/>
          </a:prstGeom>
          <a:noFill/>
          <a:ln w="9525">
            <a:noFill/>
            <a:miter lim="800000"/>
            <a:headEnd/>
            <a:tailEnd/>
          </a:ln>
        </p:spPr>
      </p:pic>
      <p:sp>
        <p:nvSpPr>
          <p:cNvPr id="69637" name="Down Arrow 6"/>
          <p:cNvSpPr>
            <a:spLocks noChangeArrowheads="1"/>
          </p:cNvSpPr>
          <p:nvPr/>
        </p:nvSpPr>
        <p:spPr bwMode="auto">
          <a:xfrm>
            <a:off x="6858000" y="3200400"/>
            <a:ext cx="381000" cy="1219200"/>
          </a:xfrm>
          <a:prstGeom prst="down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Systemic Theory Results</a:t>
            </a:r>
            <a:endParaRPr lang="en-US" i="1" dirty="0"/>
          </a:p>
        </p:txBody>
      </p:sp>
      <p:sp>
        <p:nvSpPr>
          <p:cNvPr id="3" name="Content Placeholder 2"/>
          <p:cNvSpPr>
            <a:spLocks noGrp="1"/>
          </p:cNvSpPr>
          <p:nvPr>
            <p:ph idx="1"/>
          </p:nvPr>
        </p:nvSpPr>
        <p:spPr>
          <a:xfrm>
            <a:off x="304800" y="914400"/>
            <a:ext cx="8534400" cy="5943600"/>
          </a:xfrm>
        </p:spPr>
        <p:txBody>
          <a:bodyPr>
            <a:normAutofit fontScale="70000" lnSpcReduction="20000"/>
          </a:bodyPr>
          <a:lstStyle/>
          <a:p>
            <a:pPr>
              <a:buFont typeface="Wingdings" charset="2"/>
              <a:buChar char="§"/>
              <a:defRPr/>
            </a:pPr>
            <a:r>
              <a:rPr lang="en-US" dirty="0" smtClean="0"/>
              <a:t>Prediction: a series of distinct oscillations between offensive and defensive success.</a:t>
            </a:r>
          </a:p>
          <a:p>
            <a:pPr lvl="1">
              <a:buFont typeface="Wingdings" charset="2"/>
              <a:buChar char="§"/>
              <a:defRPr/>
            </a:pPr>
            <a:r>
              <a:rPr lang="en-US" dirty="0" smtClean="0"/>
              <a:t>Define ‘high’ &amp; ‘low’ rates of success </a:t>
            </a:r>
            <a:r>
              <a:rPr lang="en-US" dirty="0" err="1" smtClean="0"/>
              <a:t>w</a:t>
            </a:r>
            <a:r>
              <a:rPr lang="en-US" dirty="0" smtClean="0"/>
              <a:t> comparison to mean of the aggregate sample (61.8%).</a:t>
            </a:r>
          </a:p>
          <a:p>
            <a:pPr lvl="2">
              <a:buFont typeface="Wingdings" charset="2"/>
              <a:buChar char="§"/>
              <a:defRPr/>
            </a:pPr>
            <a:r>
              <a:rPr lang="en-US" dirty="0" smtClean="0"/>
              <a:t>5% above (67%) is clearly favourable to offence, 5% below to defence (57%).</a:t>
            </a:r>
          </a:p>
          <a:p>
            <a:pPr lvl="1">
              <a:buFont typeface="Wingdings" charset="2"/>
              <a:buChar char="§"/>
              <a:defRPr/>
            </a:pPr>
            <a:r>
              <a:rPr lang="en-US" dirty="0" smtClean="0"/>
              <a:t>500-year intervals: -500 BC to 1500 AD.</a:t>
            </a:r>
          </a:p>
          <a:p>
            <a:pPr lvl="2">
              <a:buFont typeface="Wingdings" charset="2"/>
              <a:buChar char="§"/>
              <a:defRPr/>
            </a:pPr>
            <a:r>
              <a:rPr lang="en-US" dirty="0" smtClean="0"/>
              <a:t>Data seems to coincide </a:t>
            </a:r>
            <a:r>
              <a:rPr lang="en-US" dirty="0" err="1" smtClean="0"/>
              <a:t>w</a:t>
            </a:r>
            <a:r>
              <a:rPr lang="en-US" dirty="0" smtClean="0"/>
              <a:t> historiography of the time.</a:t>
            </a:r>
          </a:p>
          <a:p>
            <a:pPr lvl="3">
              <a:buFont typeface="Wingdings" charset="2"/>
              <a:buChar char="§"/>
              <a:defRPr/>
            </a:pPr>
            <a:r>
              <a:rPr lang="en-US" dirty="0" smtClean="0"/>
              <a:t>Lots of attacker in success in early imperial age; little in dark ages.</a:t>
            </a:r>
          </a:p>
          <a:p>
            <a:pPr lvl="3">
              <a:buFont typeface="Wingdings" charset="2"/>
              <a:buChar char="§"/>
              <a:defRPr/>
            </a:pPr>
            <a:r>
              <a:rPr lang="en-US" dirty="0" err="1" smtClean="0"/>
              <a:t>Prob</a:t>
            </a:r>
            <a:r>
              <a:rPr lang="en-US" dirty="0" smtClean="0"/>
              <a:t>: other two epochs not clearly biased towards one posture or another.</a:t>
            </a:r>
          </a:p>
          <a:p>
            <a:pPr lvl="4">
              <a:buFont typeface="Wingdings" charset="2"/>
              <a:buChar char="§"/>
              <a:defRPr/>
            </a:pPr>
            <a:r>
              <a:rPr lang="en-US" dirty="0" smtClean="0"/>
              <a:t>Why is force posture favoured in some epochs (as theory predicts) and not others?  Must be some extraneous variable at play.     </a:t>
            </a:r>
          </a:p>
          <a:p>
            <a:pPr lvl="1">
              <a:buFont typeface="Wingdings" charset="2"/>
              <a:buChar char="§"/>
              <a:defRPr/>
            </a:pPr>
            <a:r>
              <a:rPr lang="en-US" dirty="0" smtClean="0"/>
              <a:t>100-years intervals: 1300 to 2006.</a:t>
            </a:r>
          </a:p>
          <a:p>
            <a:pPr lvl="2">
              <a:buFont typeface="Wingdings" charset="2"/>
              <a:buChar char="§"/>
              <a:defRPr/>
            </a:pPr>
            <a:r>
              <a:rPr lang="en-US" dirty="0" smtClean="0"/>
              <a:t>With Renaissance, pace of change quickens (thus shrink intervals—plus have data to do so).</a:t>
            </a:r>
          </a:p>
          <a:p>
            <a:pPr lvl="3">
              <a:buFont typeface="Wingdings" charset="2"/>
              <a:buChar char="§"/>
              <a:defRPr/>
            </a:pPr>
            <a:r>
              <a:rPr lang="en-US" dirty="0" err="1" smtClean="0"/>
              <a:t>Prob</a:t>
            </a:r>
            <a:r>
              <a:rPr lang="en-US" dirty="0" smtClean="0"/>
              <a:t>: performance is just as weak.  Half of epochs remain close to historical average.</a:t>
            </a:r>
          </a:p>
          <a:p>
            <a:pPr lvl="4">
              <a:buFont typeface="Wingdings" charset="2"/>
              <a:buChar char="§"/>
              <a:defRPr/>
            </a:pPr>
            <a:r>
              <a:rPr lang="en-US" dirty="0" smtClean="0"/>
              <a:t>Only 1500s &amp; (small-sampled) 2000s overwhelming in their posture advantage.</a:t>
            </a:r>
          </a:p>
          <a:p>
            <a:pPr lvl="3">
              <a:buFont typeface="Wingdings" charset="2"/>
              <a:buChar char="§"/>
              <a:defRPr/>
            </a:pPr>
            <a:r>
              <a:rPr lang="en-US" dirty="0" err="1" smtClean="0">
                <a:sym typeface="Wingdings"/>
              </a:rPr>
              <a:t></a:t>
            </a:r>
            <a:r>
              <a:rPr lang="en-US" dirty="0" smtClean="0">
                <a:sym typeface="Wingdings"/>
              </a:rPr>
              <a:t> </a:t>
            </a:r>
            <a:r>
              <a:rPr lang="en-US" dirty="0" err="1" smtClean="0">
                <a:sym typeface="Wingdings"/>
              </a:rPr>
              <a:t>Concl</a:t>
            </a:r>
            <a:r>
              <a:rPr lang="en-US" dirty="0" smtClean="0">
                <a:sym typeface="Wingdings"/>
              </a:rPr>
              <a:t>: </a:t>
            </a:r>
            <a:r>
              <a:rPr lang="en-US" dirty="0" smtClean="0"/>
              <a:t>technological conditions do not shift decisively, as technology theory predicts.</a:t>
            </a:r>
          </a:p>
          <a:p>
            <a:pPr lvl="4">
              <a:buFont typeface="Wingdings" charset="2"/>
              <a:buChar char="§"/>
              <a:defRPr/>
            </a:pPr>
            <a:r>
              <a:rPr lang="en-US" dirty="0" smtClean="0"/>
              <a:t>Does not speak well for the predictive power of systemic technology theory. </a:t>
            </a:r>
          </a:p>
          <a:p>
            <a:pPr lvl="2">
              <a:buFont typeface="Wingdings" charset="2"/>
              <a:buChar char="§"/>
              <a:defRPr/>
            </a:pPr>
            <a:r>
              <a:rPr lang="en-US" dirty="0" smtClean="0"/>
              <a:t>Now with sufficient data, can use a </a:t>
            </a:r>
            <a:r>
              <a:rPr lang="en-US" dirty="0" err="1" smtClean="0"/>
              <a:t>scatterplot</a:t>
            </a:r>
            <a:r>
              <a:rPr lang="en-US" dirty="0" smtClean="0"/>
              <a:t> to track attacker-defender performance ratios over time.</a:t>
            </a:r>
          </a:p>
          <a:p>
            <a:pPr lvl="3">
              <a:buFont typeface="Wingdings" charset="2"/>
              <a:buChar char="§"/>
              <a:defRPr/>
            </a:pPr>
            <a:r>
              <a:rPr lang="en-US" dirty="0" smtClean="0"/>
              <a:t>Expectation  is that the plots should cluster together in any given epoch (looking for consistent rates of performance).</a:t>
            </a:r>
          </a:p>
          <a:p>
            <a:pPr lvl="4">
              <a:buFont typeface="Wingdings" charset="2"/>
              <a:buChar char="§"/>
              <a:defRPr/>
            </a:pPr>
            <a:r>
              <a:rPr lang="en-US" dirty="0" err="1" smtClean="0"/>
              <a:t>Prob</a:t>
            </a:r>
            <a:r>
              <a:rPr lang="en-US" dirty="0" smtClean="0"/>
              <a:t>: they do not.  Outside early imperial epoch, no sign of clustering.  Returns to posture seem randomly distributed.</a:t>
            </a:r>
          </a:p>
          <a:p>
            <a:pPr lvl="4">
              <a:buFont typeface="Wingdings" charset="2"/>
              <a:buChar char="§"/>
              <a:defRPr/>
            </a:pPr>
            <a:endParaRPr lang="en-US" dirty="0" smtClean="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buFont typeface="Wingdings" charset="2"/>
              <a:buChar char="§"/>
              <a:defRPr/>
            </a:pPr>
            <a:r>
              <a:rPr lang="en-US" dirty="0" smtClean="0"/>
              <a:t>a</a:t>
            </a:r>
            <a:endParaRPr lang="en-US" dirty="0"/>
          </a:p>
        </p:txBody>
      </p:sp>
      <p:pic>
        <p:nvPicPr>
          <p:cNvPr id="71684" name="Picture 4" descr="Screen shot 2011-08-30 at 12.15.09 AM.png"/>
          <p:cNvPicPr>
            <a:picLocks noChangeAspect="1"/>
          </p:cNvPicPr>
          <p:nvPr/>
        </p:nvPicPr>
        <p:blipFill>
          <a:blip r:embed="rId2"/>
          <a:srcRect/>
          <a:stretch>
            <a:fillRect/>
          </a:stretch>
        </p:blipFill>
        <p:spPr bwMode="auto">
          <a:xfrm>
            <a:off x="0" y="990600"/>
            <a:ext cx="9144000" cy="1947863"/>
          </a:xfrm>
          <a:prstGeom prst="rect">
            <a:avLst/>
          </a:prstGeom>
          <a:noFill/>
          <a:ln w="9525">
            <a:noFill/>
            <a:miter lim="800000"/>
            <a:headEnd/>
            <a:tailEnd/>
          </a:ln>
        </p:spPr>
      </p:pic>
      <p:pic>
        <p:nvPicPr>
          <p:cNvPr id="71685" name="Picture 5" descr="Screen shot 2011-08-30 at 12.47.45 AM.png"/>
          <p:cNvPicPr>
            <a:picLocks noChangeAspect="1"/>
          </p:cNvPicPr>
          <p:nvPr/>
        </p:nvPicPr>
        <p:blipFill>
          <a:blip r:embed="rId3"/>
          <a:srcRect/>
          <a:stretch>
            <a:fillRect/>
          </a:stretch>
        </p:blipFill>
        <p:spPr bwMode="auto">
          <a:xfrm>
            <a:off x="0" y="3581400"/>
            <a:ext cx="9144000" cy="2849563"/>
          </a:xfrm>
          <a:prstGeom prst="rect">
            <a:avLst/>
          </a:prstGeom>
          <a:noFill/>
          <a:ln w="9525">
            <a:noFill/>
            <a:miter lim="800000"/>
            <a:headEnd/>
            <a:tailEnd/>
          </a:ln>
        </p:spPr>
      </p:pic>
      <p:sp>
        <p:nvSpPr>
          <p:cNvPr id="71686" name="Left Arrow 6"/>
          <p:cNvSpPr>
            <a:spLocks noChangeArrowheads="1"/>
          </p:cNvSpPr>
          <p:nvPr/>
        </p:nvSpPr>
        <p:spPr bwMode="auto">
          <a:xfrm>
            <a:off x="8915400" y="4800600"/>
            <a:ext cx="609600" cy="2286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71687" name="Left Arrow 7"/>
          <p:cNvSpPr>
            <a:spLocks noChangeArrowheads="1"/>
          </p:cNvSpPr>
          <p:nvPr/>
        </p:nvSpPr>
        <p:spPr bwMode="auto">
          <a:xfrm>
            <a:off x="8991600" y="5791200"/>
            <a:ext cx="609600" cy="2286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71688" name="Left Arrow 8"/>
          <p:cNvSpPr>
            <a:spLocks noChangeArrowheads="1"/>
          </p:cNvSpPr>
          <p:nvPr/>
        </p:nvSpPr>
        <p:spPr bwMode="auto">
          <a:xfrm>
            <a:off x="8839200" y="2133600"/>
            <a:ext cx="609600" cy="2286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71689" name="Left Arrow 9"/>
          <p:cNvSpPr>
            <a:spLocks noChangeArrowheads="1"/>
          </p:cNvSpPr>
          <p:nvPr/>
        </p:nvSpPr>
        <p:spPr bwMode="auto">
          <a:xfrm>
            <a:off x="8991600" y="1676400"/>
            <a:ext cx="609600" cy="2286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err="1" smtClean="0"/>
              <a:t>j</a:t>
            </a:r>
            <a:endParaRPr lang="en-US" dirty="0"/>
          </a:p>
        </p:txBody>
      </p:sp>
      <p:pic>
        <p:nvPicPr>
          <p:cNvPr id="72708" name="Picture 4" descr="Screen shot 2011-08-29 at 4.32.40 PM.png"/>
          <p:cNvPicPr>
            <a:picLocks noChangeAspect="1"/>
          </p:cNvPicPr>
          <p:nvPr/>
        </p:nvPicPr>
        <p:blipFill>
          <a:blip r:embed="rId2"/>
          <a:srcRect/>
          <a:stretch>
            <a:fillRect/>
          </a:stretch>
        </p:blipFill>
        <p:spPr bwMode="auto">
          <a:xfrm>
            <a:off x="676275" y="0"/>
            <a:ext cx="7791450" cy="6858000"/>
          </a:xfrm>
          <a:prstGeom prst="rect">
            <a:avLst/>
          </a:prstGeom>
          <a:noFill/>
          <a:ln w="9525">
            <a:noFill/>
            <a:miter lim="800000"/>
            <a:headEnd/>
            <a:tailEnd/>
          </a:ln>
        </p:spPr>
      </p:pic>
      <p:pic>
        <p:nvPicPr>
          <p:cNvPr id="72709" name="Picture 7" descr="Screen shot 2011-09-04 at 8.50.11 PM.png"/>
          <p:cNvPicPr>
            <a:picLocks noChangeAspect="1"/>
          </p:cNvPicPr>
          <p:nvPr/>
        </p:nvPicPr>
        <p:blipFill>
          <a:blip r:embed="rId3"/>
          <a:srcRect/>
          <a:stretch>
            <a:fillRect/>
          </a:stretch>
        </p:blipFill>
        <p:spPr bwMode="auto">
          <a:xfrm>
            <a:off x="758825" y="0"/>
            <a:ext cx="7626350" cy="6858000"/>
          </a:xfrm>
          <a:prstGeom prst="rect">
            <a:avLst/>
          </a:prstGeom>
          <a:noFill/>
          <a:ln w="9525">
            <a:noFill/>
            <a:miter lim="800000"/>
            <a:headEnd/>
            <a:tailEnd/>
          </a:ln>
        </p:spPr>
      </p:pic>
      <p:sp>
        <p:nvSpPr>
          <p:cNvPr id="72710" name="Right Arrow 8"/>
          <p:cNvSpPr>
            <a:spLocks noChangeArrowheads="1"/>
          </p:cNvSpPr>
          <p:nvPr/>
        </p:nvSpPr>
        <p:spPr bwMode="auto">
          <a:xfrm>
            <a:off x="1219200" y="4267200"/>
            <a:ext cx="1447800" cy="533400"/>
          </a:xfrm>
          <a:prstGeom prst="rightArrow">
            <a:avLst>
              <a:gd name="adj1" fmla="val 50000"/>
              <a:gd name="adj2" fmla="val 50001"/>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72711" name="Left Arrow 9"/>
          <p:cNvSpPr>
            <a:spLocks noChangeArrowheads="1"/>
          </p:cNvSpPr>
          <p:nvPr/>
        </p:nvSpPr>
        <p:spPr bwMode="auto">
          <a:xfrm>
            <a:off x="7467600" y="2895600"/>
            <a:ext cx="1371600" cy="6858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Systemic Theory Results, II</a:t>
            </a:r>
            <a:endParaRPr lang="en-US" dirty="0"/>
          </a:p>
        </p:txBody>
      </p:sp>
      <p:sp>
        <p:nvSpPr>
          <p:cNvPr id="3" name="Content Placeholder 2"/>
          <p:cNvSpPr>
            <a:spLocks noGrp="1"/>
          </p:cNvSpPr>
          <p:nvPr>
            <p:ph idx="1"/>
          </p:nvPr>
        </p:nvSpPr>
        <p:spPr>
          <a:xfrm>
            <a:off x="685800" y="990600"/>
            <a:ext cx="7772400" cy="5867400"/>
          </a:xfrm>
        </p:spPr>
        <p:txBody>
          <a:bodyPr/>
          <a:lstStyle/>
          <a:p>
            <a:pPr>
              <a:buFont typeface="Wingdings" charset="2"/>
              <a:buChar char="§"/>
              <a:defRPr/>
            </a:pPr>
            <a:r>
              <a:rPr lang="en-US" dirty="0" smtClean="0"/>
              <a:t>Alternative </a:t>
            </a:r>
            <a:r>
              <a:rPr lang="en-US" dirty="0" err="1" smtClean="0"/>
              <a:t>periodizations</a:t>
            </a:r>
            <a:r>
              <a:rPr lang="en-US" dirty="0" smtClean="0"/>
              <a:t>.</a:t>
            </a:r>
          </a:p>
          <a:p>
            <a:pPr lvl="1">
              <a:buFont typeface="Wingdings" charset="2"/>
              <a:buChar char="§"/>
              <a:defRPr/>
            </a:pPr>
            <a:r>
              <a:rPr lang="en-US" dirty="0" smtClean="0"/>
              <a:t>Have sufficient data to break into ~25-yr periods for recent centuries.</a:t>
            </a:r>
          </a:p>
          <a:p>
            <a:pPr lvl="2">
              <a:buFont typeface="Wingdings" charset="2"/>
              <a:buChar char="§"/>
              <a:defRPr/>
            </a:pPr>
            <a:r>
              <a:rPr lang="en-US" dirty="0" smtClean="0"/>
              <a:t>Can match these with some of the leading </a:t>
            </a:r>
            <a:r>
              <a:rPr lang="en-US" dirty="0" err="1" smtClean="0"/>
              <a:t>periodizations</a:t>
            </a:r>
            <a:r>
              <a:rPr lang="en-US" dirty="0" smtClean="0"/>
              <a:t> found in the systemic technology literature. </a:t>
            </a:r>
          </a:p>
          <a:p>
            <a:pPr lvl="3">
              <a:buFont typeface="Wingdings" charset="2"/>
              <a:buChar char="§"/>
              <a:defRPr/>
            </a:pPr>
            <a:r>
              <a:rPr lang="en-US" dirty="0" smtClean="0"/>
              <a:t>Using historical average (62%) +/-5% again as benchmark, can see how predictions hold up.</a:t>
            </a:r>
          </a:p>
          <a:p>
            <a:pPr lvl="3">
              <a:buFont typeface="Wingdings" charset="2"/>
              <a:buChar char="§"/>
              <a:defRPr/>
            </a:pPr>
            <a:r>
              <a:rPr lang="en-US" dirty="0" err="1" smtClean="0"/>
              <a:t>Prob</a:t>
            </a:r>
            <a:r>
              <a:rPr lang="en-US" dirty="0" smtClean="0"/>
              <a:t>: results similarly disappointing.</a:t>
            </a:r>
          </a:p>
          <a:p>
            <a:pPr lvl="4">
              <a:buFont typeface="Wingdings" charset="2"/>
              <a:buChar char="§"/>
              <a:defRPr/>
            </a:pPr>
            <a:r>
              <a:rPr lang="en-US" dirty="0" smtClean="0"/>
              <a:t>Most tend to hover around 60% rate, indicating little strong bias towards either force posture.</a:t>
            </a:r>
          </a:p>
          <a:p>
            <a:pPr lvl="4">
              <a:buFont typeface="Wingdings" charset="2"/>
              <a:buChar char="§"/>
              <a:defRPr/>
            </a:pPr>
            <a:r>
              <a:rPr lang="en-US" dirty="0" smtClean="0"/>
              <a:t>Worse: some strong findings were </a:t>
            </a:r>
            <a:r>
              <a:rPr lang="en-US" i="1" dirty="0" smtClean="0"/>
              <a:t>wrong</a:t>
            </a:r>
            <a:r>
              <a:rPr lang="en-US" dirty="0" smtClean="0"/>
              <a:t> posture.</a:t>
            </a:r>
          </a:p>
          <a:p>
            <a:pPr lvl="5">
              <a:defRPr/>
            </a:pPr>
            <a:r>
              <a:rPr lang="en-US" dirty="0" smtClean="0"/>
              <a:t>I.e. 1975-’00 supposedly defensive, yet attacker won 84% of time.</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err="1" smtClean="0"/>
              <a:t>b</a:t>
            </a:r>
            <a:endParaRPr lang="en-US" dirty="0"/>
          </a:p>
        </p:txBody>
      </p:sp>
      <p:pic>
        <p:nvPicPr>
          <p:cNvPr id="74756" name="Picture 4" descr="Screen shot 2011-08-30 at 1.18.21 AM.png"/>
          <p:cNvPicPr>
            <a:picLocks noChangeAspect="1"/>
          </p:cNvPicPr>
          <p:nvPr/>
        </p:nvPicPr>
        <p:blipFill>
          <a:blip r:embed="rId2"/>
          <a:srcRect/>
          <a:stretch>
            <a:fillRect/>
          </a:stretch>
        </p:blipFill>
        <p:spPr bwMode="auto">
          <a:xfrm>
            <a:off x="0" y="319088"/>
            <a:ext cx="9144000" cy="6219825"/>
          </a:xfrm>
          <a:prstGeom prst="rect">
            <a:avLst/>
          </a:prstGeom>
          <a:noFill/>
          <a:ln w="9525">
            <a:noFill/>
            <a:miter lim="800000"/>
            <a:headEnd/>
            <a:tailEnd/>
          </a:ln>
        </p:spPr>
      </p:pic>
      <p:sp>
        <p:nvSpPr>
          <p:cNvPr id="74757" name="Right Arrow 5"/>
          <p:cNvSpPr>
            <a:spLocks noChangeArrowheads="1"/>
          </p:cNvSpPr>
          <p:nvPr/>
        </p:nvSpPr>
        <p:spPr bwMode="auto">
          <a:xfrm>
            <a:off x="4953000" y="3352800"/>
            <a:ext cx="914400" cy="304800"/>
          </a:xfrm>
          <a:prstGeom prst="righ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74758" name="Left Arrow 6"/>
          <p:cNvSpPr>
            <a:spLocks noChangeArrowheads="1"/>
          </p:cNvSpPr>
          <p:nvPr/>
        </p:nvSpPr>
        <p:spPr bwMode="auto">
          <a:xfrm>
            <a:off x="8382000" y="2057400"/>
            <a:ext cx="762000" cy="3048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Results for Systemic Theory</a:t>
            </a:r>
            <a:endParaRPr lang="en-US" i="1" dirty="0"/>
          </a:p>
        </p:txBody>
      </p:sp>
      <p:sp>
        <p:nvSpPr>
          <p:cNvPr id="3" name="Content Placeholder 2"/>
          <p:cNvSpPr>
            <a:spLocks noGrp="1"/>
          </p:cNvSpPr>
          <p:nvPr>
            <p:ph idx="1"/>
          </p:nvPr>
        </p:nvSpPr>
        <p:spPr>
          <a:xfrm>
            <a:off x="685800" y="990600"/>
            <a:ext cx="7772400" cy="2590800"/>
          </a:xfrm>
        </p:spPr>
        <p:txBody>
          <a:bodyPr>
            <a:normAutofit fontScale="92500" lnSpcReduction="10000"/>
          </a:bodyPr>
          <a:lstStyle/>
          <a:p>
            <a:pPr>
              <a:buFont typeface="Wingdings" charset="2"/>
              <a:buChar char="§"/>
              <a:defRPr/>
            </a:pPr>
            <a:r>
              <a:rPr lang="en-US" dirty="0" smtClean="0"/>
              <a:t>Expect ‘epochal stability’.</a:t>
            </a:r>
          </a:p>
          <a:p>
            <a:pPr lvl="1">
              <a:buFont typeface="Wingdings" charset="2"/>
              <a:buChar char="§"/>
              <a:defRPr/>
            </a:pPr>
            <a:r>
              <a:rPr lang="en-US" dirty="0" smtClean="0"/>
              <a:t>If tech favours offence, attackers should win </a:t>
            </a:r>
            <a:r>
              <a:rPr lang="en-US" dirty="0" err="1" smtClean="0"/>
              <a:t>w</a:t>
            </a:r>
            <a:r>
              <a:rPr lang="en-US" dirty="0" smtClean="0"/>
              <a:t> consistency for that period.</a:t>
            </a:r>
          </a:p>
          <a:p>
            <a:pPr lvl="1">
              <a:buFont typeface="Wingdings" charset="2"/>
              <a:buChar char="§"/>
              <a:defRPr/>
            </a:pPr>
            <a:r>
              <a:rPr lang="en-US" dirty="0" err="1" smtClean="0"/>
              <a:t>Prob</a:t>
            </a:r>
            <a:r>
              <a:rPr lang="en-US" dirty="0" smtClean="0"/>
              <a:t>: attacker success rarely departs from near historical average (62%).</a:t>
            </a:r>
          </a:p>
          <a:p>
            <a:pPr lvl="2">
              <a:buFont typeface="Wingdings" charset="2"/>
              <a:buChar char="§"/>
              <a:defRPr/>
            </a:pPr>
            <a:r>
              <a:rPr lang="en-US" dirty="0" smtClean="0"/>
              <a:t> </a:t>
            </a:r>
            <a:endParaRPr lang="en-US" dirty="0"/>
          </a:p>
        </p:txBody>
      </p:sp>
      <p:pic>
        <p:nvPicPr>
          <p:cNvPr id="75780" name="Picture 3" descr="Screen shot 2011-09-05 at 3.05.59 PM.png"/>
          <p:cNvPicPr>
            <a:picLocks noChangeAspect="1"/>
          </p:cNvPicPr>
          <p:nvPr/>
        </p:nvPicPr>
        <p:blipFill>
          <a:blip r:embed="rId2"/>
          <a:srcRect/>
          <a:stretch>
            <a:fillRect/>
          </a:stretch>
        </p:blipFill>
        <p:spPr bwMode="auto">
          <a:xfrm>
            <a:off x="457200" y="4800600"/>
            <a:ext cx="8369300" cy="2057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i="1" dirty="0" smtClean="0"/>
              <a:t>Methodological Approach</a:t>
            </a:r>
          </a:p>
        </p:txBody>
      </p:sp>
      <p:sp>
        <p:nvSpPr>
          <p:cNvPr id="3" name="Content Placeholder 2"/>
          <p:cNvSpPr>
            <a:spLocks noGrp="1"/>
          </p:cNvSpPr>
          <p:nvPr>
            <p:ph idx="1"/>
          </p:nvPr>
        </p:nvSpPr>
        <p:spPr>
          <a:xfrm>
            <a:off x="228600" y="914400"/>
            <a:ext cx="8610600" cy="2057400"/>
          </a:xfrm>
        </p:spPr>
        <p:txBody>
          <a:bodyPr>
            <a:normAutofit fontScale="70000" lnSpcReduction="20000"/>
          </a:bodyPr>
          <a:lstStyle/>
          <a:p>
            <a:pPr eaLnBrk="1" hangingPunct="1">
              <a:buFont typeface="Wingdings" charset="2"/>
              <a:buChar char="§"/>
              <a:defRPr/>
            </a:pPr>
            <a:r>
              <a:rPr lang="en-US" dirty="0" smtClean="0"/>
              <a:t>Why battles?</a:t>
            </a:r>
          </a:p>
          <a:p>
            <a:pPr lvl="1" eaLnBrk="1" hangingPunct="1">
              <a:buFont typeface="Wingdings" charset="2"/>
              <a:buChar char="§"/>
              <a:defRPr/>
            </a:pPr>
            <a:r>
              <a:rPr lang="en-US" dirty="0" smtClean="0"/>
              <a:t>1. Methodological reason: data is more complete &amp; easier to count than wars.</a:t>
            </a:r>
          </a:p>
          <a:p>
            <a:pPr lvl="1" eaLnBrk="1" hangingPunct="1">
              <a:buFont typeface="Wingdings" charset="2"/>
              <a:buChar char="§"/>
              <a:defRPr/>
            </a:pPr>
            <a:r>
              <a:rPr lang="en-US" dirty="0" smtClean="0"/>
              <a:t>2. Theoretical: political aspect of war is demonstrated thru physical control of territory.</a:t>
            </a:r>
          </a:p>
          <a:p>
            <a:pPr lvl="2" eaLnBrk="1" hangingPunct="1">
              <a:buFont typeface="Wingdings" charset="2"/>
              <a:buChar char="§"/>
              <a:defRPr/>
            </a:pPr>
            <a:r>
              <a:rPr lang="en-US" sz="2581" dirty="0" smtClean="0"/>
              <a:t>Clausewitz: ba</a:t>
            </a:r>
            <a:r>
              <a:rPr lang="en-US" sz="2346" dirty="0" smtClean="0"/>
              <a:t>ttles are where violence is used “to compel our opponent to fulfill our will.”</a:t>
            </a:r>
            <a:endParaRPr lang="en-US" dirty="0" smtClean="0"/>
          </a:p>
        </p:txBody>
      </p:sp>
      <p:pic>
        <p:nvPicPr>
          <p:cNvPr id="20484" name="Picture 3"/>
          <p:cNvPicPr>
            <a:picLocks noChangeAspect="1"/>
          </p:cNvPicPr>
          <p:nvPr/>
        </p:nvPicPr>
        <p:blipFill>
          <a:blip r:embed="rId3"/>
          <a:srcRect/>
          <a:stretch>
            <a:fillRect/>
          </a:stretch>
        </p:blipFill>
        <p:spPr bwMode="auto">
          <a:xfrm>
            <a:off x="914400" y="2971800"/>
            <a:ext cx="2414588" cy="2768600"/>
          </a:xfrm>
          <a:prstGeom prst="rect">
            <a:avLst/>
          </a:prstGeom>
          <a:noFill/>
          <a:ln w="9525">
            <a:noFill/>
            <a:miter lim="800000"/>
            <a:headEnd/>
            <a:tailEnd/>
          </a:ln>
        </p:spPr>
      </p:pic>
      <p:pic>
        <p:nvPicPr>
          <p:cNvPr id="20485" name="Picture 4"/>
          <p:cNvPicPr>
            <a:picLocks noChangeAspect="1"/>
          </p:cNvPicPr>
          <p:nvPr/>
        </p:nvPicPr>
        <p:blipFill>
          <a:blip r:embed="rId4"/>
          <a:srcRect/>
          <a:stretch>
            <a:fillRect/>
          </a:stretch>
        </p:blipFill>
        <p:spPr bwMode="auto">
          <a:xfrm>
            <a:off x="5562600" y="2971800"/>
            <a:ext cx="2082800" cy="2997200"/>
          </a:xfrm>
          <a:prstGeom prst="rect">
            <a:avLst/>
          </a:prstGeom>
          <a:noFill/>
          <a:ln w="9525">
            <a:noFill/>
            <a:miter lim="800000"/>
            <a:headEnd/>
            <a:tailEnd/>
          </a:ln>
        </p:spPr>
      </p:pic>
      <p:pic>
        <p:nvPicPr>
          <p:cNvPr id="20486" name="Picture 7"/>
          <p:cNvPicPr>
            <a:picLocks noChangeAspect="1" noChangeArrowheads="1"/>
          </p:cNvPicPr>
          <p:nvPr/>
        </p:nvPicPr>
        <p:blipFill>
          <a:blip r:embed="rId5"/>
          <a:srcRect/>
          <a:stretch>
            <a:fillRect/>
          </a:stretch>
        </p:blipFill>
        <p:spPr bwMode="auto">
          <a:xfrm>
            <a:off x="1905000" y="5029200"/>
            <a:ext cx="3028950" cy="2055813"/>
          </a:xfrm>
          <a:prstGeom prst="rect">
            <a:avLst/>
          </a:prstGeom>
          <a:noFill/>
          <a:ln w="9525">
            <a:noFill/>
            <a:miter lim="800000"/>
            <a:headEnd/>
            <a:tailEnd/>
          </a:ln>
        </p:spPr>
      </p:pic>
      <p:pic>
        <p:nvPicPr>
          <p:cNvPr id="20487" name="Picture 6"/>
          <p:cNvPicPr>
            <a:picLocks noChangeAspect="1"/>
          </p:cNvPicPr>
          <p:nvPr/>
        </p:nvPicPr>
        <p:blipFill>
          <a:blip r:embed="rId6"/>
          <a:srcRect/>
          <a:stretch>
            <a:fillRect/>
          </a:stretch>
        </p:blipFill>
        <p:spPr bwMode="auto">
          <a:xfrm>
            <a:off x="6705600" y="5486400"/>
            <a:ext cx="2166938"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smtClean="0"/>
              <a:t>a</a:t>
            </a:r>
            <a:endParaRPr lang="en-US" dirty="0"/>
          </a:p>
        </p:txBody>
      </p:sp>
      <p:pic>
        <p:nvPicPr>
          <p:cNvPr id="76804" name="Picture 4" descr="Screen shot 2011-09-02 at 2.00.24 AM.png"/>
          <p:cNvPicPr>
            <a:picLocks noChangeAspect="1"/>
          </p:cNvPicPr>
          <p:nvPr/>
        </p:nvPicPr>
        <p:blipFill>
          <a:blip r:embed="rId2"/>
          <a:srcRect/>
          <a:stretch>
            <a:fillRect/>
          </a:stretch>
        </p:blipFill>
        <p:spPr bwMode="auto">
          <a:xfrm>
            <a:off x="222250" y="247650"/>
            <a:ext cx="8699500" cy="6362700"/>
          </a:xfrm>
          <a:prstGeom prst="rect">
            <a:avLst/>
          </a:prstGeom>
          <a:noFill/>
          <a:ln w="9525">
            <a:noFill/>
            <a:miter lim="800000"/>
            <a:headEnd/>
            <a:tailEnd/>
          </a:ln>
        </p:spPr>
      </p:pic>
      <p:sp>
        <p:nvSpPr>
          <p:cNvPr id="76805" name="Up Arrow 5"/>
          <p:cNvSpPr>
            <a:spLocks noChangeArrowheads="1"/>
          </p:cNvSpPr>
          <p:nvPr/>
        </p:nvSpPr>
        <p:spPr bwMode="auto">
          <a:xfrm>
            <a:off x="8458200" y="2667000"/>
            <a:ext cx="381000" cy="1066800"/>
          </a:xfrm>
          <a:prstGeom prst="upArrow">
            <a:avLst>
              <a:gd name="adj1" fmla="val 50000"/>
              <a:gd name="adj2" fmla="val 49998"/>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err="1" smtClean="0"/>
              <a:t>j</a:t>
            </a:r>
            <a:endParaRPr lang="en-US" dirty="0"/>
          </a:p>
        </p:txBody>
      </p:sp>
      <p:pic>
        <p:nvPicPr>
          <p:cNvPr id="77828" name="Picture 3" descr="Screen shot 2011-09-02 at 2.10.46 AM.png"/>
          <p:cNvPicPr>
            <a:picLocks noChangeAspect="1"/>
          </p:cNvPicPr>
          <p:nvPr/>
        </p:nvPicPr>
        <p:blipFill>
          <a:blip r:embed="rId2"/>
          <a:srcRect/>
          <a:stretch>
            <a:fillRect/>
          </a:stretch>
        </p:blipFill>
        <p:spPr bwMode="auto">
          <a:xfrm>
            <a:off x="476250" y="0"/>
            <a:ext cx="8191500" cy="6858000"/>
          </a:xfrm>
          <a:prstGeom prst="rect">
            <a:avLst/>
          </a:prstGeom>
          <a:noFill/>
          <a:ln w="9525">
            <a:noFill/>
            <a:miter lim="800000"/>
            <a:headEnd/>
            <a:tailEnd/>
          </a:ln>
        </p:spPr>
      </p:pic>
      <p:sp>
        <p:nvSpPr>
          <p:cNvPr id="77829" name="Up Arrow 5"/>
          <p:cNvSpPr>
            <a:spLocks noChangeArrowheads="1"/>
          </p:cNvSpPr>
          <p:nvPr/>
        </p:nvSpPr>
        <p:spPr bwMode="auto">
          <a:xfrm>
            <a:off x="2057400" y="5715000"/>
            <a:ext cx="228600" cy="533400"/>
          </a:xfrm>
          <a:prstGeom prst="upArrow">
            <a:avLst>
              <a:gd name="adj1" fmla="val 50000"/>
              <a:gd name="adj2" fmla="val 50005"/>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Why Do the Gifted Lose?</a:t>
            </a:r>
            <a:endParaRPr lang="en-US" i="1" dirty="0"/>
          </a:p>
        </p:txBody>
      </p:sp>
      <p:sp>
        <p:nvSpPr>
          <p:cNvPr id="3" name="Content Placeholder 2"/>
          <p:cNvSpPr>
            <a:spLocks noGrp="1"/>
          </p:cNvSpPr>
          <p:nvPr>
            <p:ph idx="1"/>
          </p:nvPr>
        </p:nvSpPr>
        <p:spPr>
          <a:xfrm>
            <a:off x="685800" y="914400"/>
            <a:ext cx="7772400" cy="1524000"/>
          </a:xfrm>
        </p:spPr>
        <p:txBody>
          <a:bodyPr>
            <a:normAutofit fontScale="62500" lnSpcReduction="20000"/>
          </a:bodyPr>
          <a:lstStyle/>
          <a:p>
            <a:pPr>
              <a:buFont typeface="Wingdings" charset="2"/>
              <a:buChar char="§"/>
              <a:defRPr/>
            </a:pPr>
            <a:r>
              <a:rPr lang="en-US" dirty="0" smtClean="0"/>
              <a:t>1. Perhaps proficiency’s importance is declining </a:t>
            </a:r>
            <a:r>
              <a:rPr lang="en-US" dirty="0" err="1" smtClean="0"/>
              <a:t>bc</a:t>
            </a:r>
            <a:r>
              <a:rPr lang="en-US" dirty="0" smtClean="0"/>
              <a:t> there are fewer ‘bad’ armies.</a:t>
            </a:r>
          </a:p>
          <a:p>
            <a:pPr lvl="1">
              <a:buFont typeface="Wingdings" charset="2"/>
              <a:buChar char="§"/>
              <a:defRPr/>
            </a:pPr>
            <a:r>
              <a:rPr lang="en-US" dirty="0" smtClean="0"/>
              <a:t>Diffusion of </a:t>
            </a:r>
            <a:r>
              <a:rPr lang="en-US" i="1" dirty="0" err="1" smtClean="0"/>
              <a:t>Kriegsakademie</a:t>
            </a:r>
            <a:r>
              <a:rPr lang="en-US" dirty="0" smtClean="0"/>
              <a:t> model is near-universal.  Talent is cultivated.</a:t>
            </a:r>
          </a:p>
          <a:p>
            <a:pPr lvl="2">
              <a:buFont typeface="Wingdings" charset="2"/>
              <a:buChar char="§"/>
              <a:defRPr/>
            </a:pPr>
            <a:r>
              <a:rPr lang="en-US" dirty="0" smtClean="0"/>
              <a:t>If no longer a clear divide between the capable and the incompetent, expect proficient to have a less easy time.</a:t>
            </a:r>
          </a:p>
        </p:txBody>
      </p:sp>
      <p:pic>
        <p:nvPicPr>
          <p:cNvPr id="78852" name="Picture 3"/>
          <p:cNvPicPr>
            <a:picLocks noChangeAspect="1"/>
          </p:cNvPicPr>
          <p:nvPr/>
        </p:nvPicPr>
        <p:blipFill>
          <a:blip r:embed="rId3"/>
          <a:srcRect/>
          <a:stretch>
            <a:fillRect/>
          </a:stretch>
        </p:blipFill>
        <p:spPr bwMode="auto">
          <a:xfrm>
            <a:off x="1752600" y="2438400"/>
            <a:ext cx="1601788" cy="1524000"/>
          </a:xfrm>
          <a:prstGeom prst="rect">
            <a:avLst/>
          </a:prstGeom>
          <a:noFill/>
          <a:ln w="9525">
            <a:noFill/>
            <a:miter lim="800000"/>
            <a:headEnd/>
            <a:tailEnd/>
          </a:ln>
        </p:spPr>
      </p:pic>
      <p:pic>
        <p:nvPicPr>
          <p:cNvPr id="78853" name="Picture 4"/>
          <p:cNvPicPr>
            <a:picLocks noChangeAspect="1"/>
          </p:cNvPicPr>
          <p:nvPr/>
        </p:nvPicPr>
        <p:blipFill>
          <a:blip r:embed="rId4"/>
          <a:srcRect/>
          <a:stretch>
            <a:fillRect/>
          </a:stretch>
        </p:blipFill>
        <p:spPr bwMode="auto">
          <a:xfrm>
            <a:off x="685800" y="4267200"/>
            <a:ext cx="3429000" cy="2362200"/>
          </a:xfrm>
          <a:prstGeom prst="rect">
            <a:avLst/>
          </a:prstGeom>
          <a:noFill/>
          <a:ln w="9525">
            <a:noFill/>
            <a:miter lim="800000"/>
            <a:headEnd/>
            <a:tailEnd/>
          </a:ln>
        </p:spPr>
      </p:pic>
      <p:pic>
        <p:nvPicPr>
          <p:cNvPr id="78854" name="Picture 5"/>
          <p:cNvPicPr>
            <a:picLocks noChangeAspect="1"/>
          </p:cNvPicPr>
          <p:nvPr/>
        </p:nvPicPr>
        <p:blipFill>
          <a:blip r:embed="rId5"/>
          <a:srcRect/>
          <a:stretch>
            <a:fillRect/>
          </a:stretch>
        </p:blipFill>
        <p:spPr bwMode="auto">
          <a:xfrm>
            <a:off x="5029200" y="2895600"/>
            <a:ext cx="3324225" cy="2298700"/>
          </a:xfrm>
          <a:prstGeom prst="rect">
            <a:avLst/>
          </a:prstGeom>
          <a:noFill/>
          <a:ln w="9525">
            <a:noFill/>
            <a:miter lim="800000"/>
            <a:headEnd/>
            <a:tailEnd/>
          </a:ln>
        </p:spPr>
      </p:pic>
      <p:pic>
        <p:nvPicPr>
          <p:cNvPr id="78855" name="Picture 6"/>
          <p:cNvPicPr>
            <a:picLocks noChangeAspect="1"/>
          </p:cNvPicPr>
          <p:nvPr/>
        </p:nvPicPr>
        <p:blipFill>
          <a:blip r:embed="rId6"/>
          <a:srcRect/>
          <a:stretch>
            <a:fillRect/>
          </a:stretch>
        </p:blipFill>
        <p:spPr bwMode="auto">
          <a:xfrm>
            <a:off x="4724400" y="4597400"/>
            <a:ext cx="1495425" cy="2260600"/>
          </a:xfrm>
          <a:prstGeom prst="rect">
            <a:avLst/>
          </a:prstGeom>
          <a:noFill/>
          <a:ln w="9525">
            <a:noFill/>
            <a:miter lim="800000"/>
            <a:headEnd/>
            <a:tailEnd/>
          </a:ln>
        </p:spPr>
      </p:pic>
      <p:pic>
        <p:nvPicPr>
          <p:cNvPr id="78856" name="Picture 7"/>
          <p:cNvPicPr>
            <a:picLocks noChangeAspect="1"/>
          </p:cNvPicPr>
          <p:nvPr/>
        </p:nvPicPr>
        <p:blipFill>
          <a:blip r:embed="rId7"/>
          <a:srcRect/>
          <a:stretch>
            <a:fillRect/>
          </a:stretch>
        </p:blipFill>
        <p:spPr bwMode="auto">
          <a:xfrm>
            <a:off x="7086600" y="4724400"/>
            <a:ext cx="1528763"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Yet No End to the Blunderers</a:t>
            </a:r>
            <a:endParaRPr lang="en-US" i="1" dirty="0"/>
          </a:p>
        </p:txBody>
      </p:sp>
      <p:sp>
        <p:nvSpPr>
          <p:cNvPr id="3" name="Content Placeholder 2"/>
          <p:cNvSpPr>
            <a:spLocks noGrp="1"/>
          </p:cNvSpPr>
          <p:nvPr>
            <p:ph idx="1"/>
          </p:nvPr>
        </p:nvSpPr>
        <p:spPr/>
        <p:txBody>
          <a:bodyPr/>
          <a:lstStyle/>
          <a:p>
            <a:pPr>
              <a:buFont typeface="Wingdings" charset="2"/>
              <a:buChar char="§"/>
              <a:defRPr/>
            </a:pPr>
            <a:r>
              <a:rPr lang="en-US" dirty="0" err="1" smtClean="0"/>
              <a:t>k</a:t>
            </a:r>
            <a:endParaRPr lang="en-US" dirty="0"/>
          </a:p>
        </p:txBody>
      </p:sp>
      <p:pic>
        <p:nvPicPr>
          <p:cNvPr id="80900" name="Picture 5" descr="Screen shot 2011-09-02 at 3.36.07 PM.png"/>
          <p:cNvPicPr>
            <a:picLocks noChangeAspect="1"/>
          </p:cNvPicPr>
          <p:nvPr/>
        </p:nvPicPr>
        <p:blipFill>
          <a:blip r:embed="rId2"/>
          <a:srcRect/>
          <a:stretch>
            <a:fillRect/>
          </a:stretch>
        </p:blipFill>
        <p:spPr bwMode="auto">
          <a:xfrm>
            <a:off x="533400" y="1027113"/>
            <a:ext cx="8153400" cy="5830887"/>
          </a:xfrm>
          <a:prstGeom prst="rect">
            <a:avLst/>
          </a:prstGeom>
          <a:noFill/>
          <a:ln w="9525">
            <a:noFill/>
            <a:miter lim="800000"/>
            <a:headEnd/>
            <a:tailEnd/>
          </a:ln>
        </p:spPr>
      </p:pic>
      <p:sp>
        <p:nvSpPr>
          <p:cNvPr id="80901" name="Down Arrow 6"/>
          <p:cNvSpPr>
            <a:spLocks noChangeArrowheads="1"/>
          </p:cNvSpPr>
          <p:nvPr/>
        </p:nvSpPr>
        <p:spPr bwMode="auto">
          <a:xfrm>
            <a:off x="3048000" y="2743200"/>
            <a:ext cx="457200" cy="1219200"/>
          </a:xfrm>
          <a:prstGeom prst="down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80902" name="Down Arrow 7"/>
          <p:cNvSpPr>
            <a:spLocks noChangeArrowheads="1"/>
          </p:cNvSpPr>
          <p:nvPr/>
        </p:nvSpPr>
        <p:spPr bwMode="auto">
          <a:xfrm>
            <a:off x="7772400" y="1143000"/>
            <a:ext cx="457200" cy="1219200"/>
          </a:xfrm>
          <a:prstGeom prst="down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143000"/>
          </a:xfrm>
        </p:spPr>
        <p:txBody>
          <a:bodyPr/>
          <a:lstStyle/>
          <a:p>
            <a:pPr>
              <a:defRPr/>
            </a:pPr>
            <a:r>
              <a:rPr lang="en-US" i="1" dirty="0" smtClean="0"/>
              <a:t>The Ubiquity of Proficiency Erosion</a:t>
            </a:r>
            <a:endParaRPr lang="en-US" i="1" dirty="0"/>
          </a:p>
        </p:txBody>
      </p:sp>
      <p:sp>
        <p:nvSpPr>
          <p:cNvPr id="3" name="Content Placeholder 2"/>
          <p:cNvSpPr>
            <a:spLocks noGrp="1"/>
          </p:cNvSpPr>
          <p:nvPr>
            <p:ph idx="1"/>
          </p:nvPr>
        </p:nvSpPr>
        <p:spPr>
          <a:xfrm>
            <a:off x="685800" y="914400"/>
            <a:ext cx="7772400" cy="5943600"/>
          </a:xfrm>
        </p:spPr>
        <p:txBody>
          <a:bodyPr>
            <a:normAutofit fontScale="92500" lnSpcReduction="20000"/>
          </a:bodyPr>
          <a:lstStyle/>
          <a:p>
            <a:pPr>
              <a:buFont typeface="Wingdings" charset="2"/>
              <a:buChar char="§"/>
              <a:defRPr/>
            </a:pPr>
            <a:r>
              <a:rPr lang="en-US" dirty="0" smtClean="0"/>
              <a:t>Is not, however, a dynamic totally constrained to modern times.</a:t>
            </a:r>
          </a:p>
          <a:p>
            <a:pPr lvl="1">
              <a:buFont typeface="Wingdings" charset="2"/>
              <a:buChar char="§"/>
              <a:defRPr/>
            </a:pPr>
            <a:r>
              <a:rPr lang="en-US" dirty="0" smtClean="0"/>
              <a:t>Are many instances of drawn-out struggles were erosion can be found.</a:t>
            </a:r>
          </a:p>
          <a:p>
            <a:pPr lvl="2">
              <a:buFont typeface="Wingdings" charset="2"/>
              <a:buChar char="§"/>
              <a:defRPr/>
            </a:pPr>
            <a:r>
              <a:rPr lang="en-US" dirty="0" smtClean="0"/>
              <a:t>I.e. Hannibal, Napoleon, and Lee.</a:t>
            </a:r>
          </a:p>
          <a:p>
            <a:pPr lvl="3">
              <a:buFont typeface="Wingdings" charset="2"/>
              <a:buChar char="§"/>
              <a:defRPr/>
            </a:pPr>
            <a:r>
              <a:rPr lang="en-US" dirty="0" smtClean="0"/>
              <a:t>Confederates: average combat effectiveness 1.7x &gt; North.  Yet by end, i.e. Five Forks (1865) and Appotomax (1865), exhaustion = manages no more than 38% of the North’s performance.</a:t>
            </a:r>
          </a:p>
          <a:p>
            <a:pPr lvl="4">
              <a:buFont typeface="Wingdings" charset="2"/>
              <a:buChar char="§"/>
              <a:defRPr/>
            </a:pPr>
            <a:r>
              <a:rPr lang="en-US" dirty="0" smtClean="0"/>
              <a:t>Sherman’s ‘march to the sea’ had a tremendous impact on ability to survive.</a:t>
            </a:r>
          </a:p>
          <a:p>
            <a:pPr lvl="3">
              <a:buFont typeface="Wingdings" charset="2"/>
              <a:buChar char="§"/>
              <a:defRPr/>
            </a:pPr>
            <a:r>
              <a:rPr lang="en-US" dirty="0" smtClean="0"/>
              <a:t>Napoleon: Ulm (1805) and Austerlitz (1805): French effectiveness almost 3.5x &gt;.  Yet Wagram (1809): 1.5.  Waterloo (1815): even.</a:t>
            </a:r>
          </a:p>
          <a:p>
            <a:pPr lvl="4">
              <a:buFont typeface="Wingdings" charset="2"/>
              <a:buChar char="§"/>
              <a:defRPr/>
            </a:pPr>
            <a:r>
              <a:rPr lang="en-US" dirty="0" smtClean="0"/>
              <a:t>New mass conscript armies just not as capable revolutionary/ancien regime hybrid.</a:t>
            </a:r>
          </a:p>
          <a:p>
            <a:pPr lvl="3">
              <a:buFont typeface="Wingdings" charset="2"/>
              <a:buChar char="§"/>
              <a:defRPr/>
            </a:pPr>
            <a:r>
              <a:rPr lang="en-US" dirty="0" smtClean="0"/>
              <a:t>Hannibal fared worst: from 7.7x &gt; at Cannae (217 BC) to just 10% of Scipio’s forces at Zama (202 BC).</a:t>
            </a:r>
          </a:p>
          <a:p>
            <a:pPr lvl="4">
              <a:buFont typeface="Wingdings" charset="2"/>
              <a:buChar char="§"/>
              <a:defRPr/>
            </a:pPr>
            <a:r>
              <a:rPr lang="en-US" dirty="0" smtClean="0"/>
              <a:t>Too worn out from 15 years of constituent fighting to offer much of a resistance.</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err="1" smtClean="0"/>
              <a:t>k</a:t>
            </a:r>
            <a:endParaRPr lang="en-US" dirty="0"/>
          </a:p>
        </p:txBody>
      </p:sp>
      <p:pic>
        <p:nvPicPr>
          <p:cNvPr id="82948" name="Picture 3" descr="Screen shot 2011-08-30 at 11.46.06 PM.png"/>
          <p:cNvPicPr>
            <a:picLocks noChangeAspect="1"/>
          </p:cNvPicPr>
          <p:nvPr/>
        </p:nvPicPr>
        <p:blipFill>
          <a:blip r:embed="rId2"/>
          <a:srcRect/>
          <a:stretch>
            <a:fillRect/>
          </a:stretch>
        </p:blipFill>
        <p:spPr bwMode="auto">
          <a:xfrm>
            <a:off x="82550" y="0"/>
            <a:ext cx="89789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err="1" smtClean="0"/>
              <a:t>k</a:t>
            </a:r>
            <a:endParaRPr lang="en-US" dirty="0"/>
          </a:p>
        </p:txBody>
      </p:sp>
      <p:pic>
        <p:nvPicPr>
          <p:cNvPr id="83972" name="Picture 3" descr="Screen shot 2011-08-30 at 11.46.17 PM.png"/>
          <p:cNvPicPr>
            <a:picLocks noChangeAspect="1"/>
          </p:cNvPicPr>
          <p:nvPr/>
        </p:nvPicPr>
        <p:blipFill>
          <a:blip r:embed="rId2"/>
          <a:srcRect/>
          <a:stretch>
            <a:fillRect/>
          </a:stretch>
        </p:blipFill>
        <p:spPr bwMode="auto">
          <a:xfrm>
            <a:off x="25400" y="666750"/>
            <a:ext cx="9093200" cy="55245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143000"/>
          </a:xfrm>
        </p:spPr>
        <p:txBody>
          <a:bodyPr/>
          <a:lstStyle/>
          <a:p>
            <a:pPr>
              <a:defRPr/>
            </a:pPr>
            <a:r>
              <a:rPr lang="en-US" i="1" dirty="0" smtClean="0"/>
              <a:t>Campaigns &amp; Single Engagements</a:t>
            </a:r>
            <a:endParaRPr lang="en-US" i="1" dirty="0"/>
          </a:p>
        </p:txBody>
      </p:sp>
      <p:sp>
        <p:nvSpPr>
          <p:cNvPr id="3" name="Content Placeholder 2"/>
          <p:cNvSpPr>
            <a:spLocks noGrp="1"/>
          </p:cNvSpPr>
          <p:nvPr>
            <p:ph idx="1"/>
          </p:nvPr>
        </p:nvSpPr>
        <p:spPr>
          <a:xfrm>
            <a:off x="685800" y="914400"/>
            <a:ext cx="7772400" cy="5943600"/>
          </a:xfrm>
        </p:spPr>
        <p:txBody>
          <a:bodyPr>
            <a:normAutofit/>
          </a:bodyPr>
          <a:lstStyle/>
          <a:p>
            <a:pPr>
              <a:buFont typeface="Wingdings" charset="2"/>
              <a:buChar char="§"/>
              <a:defRPr/>
            </a:pPr>
            <a:r>
              <a:rPr lang="en-US" dirty="0" smtClean="0"/>
              <a:t>Proficiency erosion is generally felt after a series of engagements.  </a:t>
            </a:r>
          </a:p>
          <a:p>
            <a:pPr lvl="1">
              <a:buFont typeface="Wingdings" charset="2"/>
              <a:buChar char="§"/>
              <a:defRPr/>
            </a:pPr>
            <a:r>
              <a:rPr lang="en-US" dirty="0" smtClean="0"/>
              <a:t>But it can also be at play within a specific engagement itself, so long as the discrepancy in numbers is sufficiently large and the battles last long enough for attrition to perform its deadly work.</a:t>
            </a:r>
          </a:p>
          <a:p>
            <a:pPr lvl="2">
              <a:buFont typeface="Wingdings" charset="2"/>
              <a:buChar char="§"/>
              <a:defRPr/>
            </a:pPr>
            <a:r>
              <a:rPr lang="en-US" dirty="0" smtClean="0"/>
              <a:t>See frequently in imperial battles: i.e. Islandwana (1879); Caesar in Britain, the Norse in North America, &amp; the Tuareg of the Sahara in the 1890s.</a:t>
            </a:r>
          </a:p>
          <a:p>
            <a:pPr lvl="1">
              <a:buFont typeface="Wingdings" charset="2"/>
              <a:buChar char="§"/>
              <a:defRPr/>
            </a:pPr>
            <a:r>
              <a:rPr lang="en-US" dirty="0" err="1" smtClean="0">
                <a:sym typeface="Wingdings"/>
              </a:rPr>
              <a:t></a:t>
            </a:r>
            <a:r>
              <a:rPr lang="en-US" dirty="0" smtClean="0">
                <a:sym typeface="Wingdings"/>
              </a:rPr>
              <a:t> H</a:t>
            </a:r>
            <a:r>
              <a:rPr lang="en-US" dirty="0" smtClean="0"/>
              <a:t>istorical lesson: while proficiency matters most, it is not everything. </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The Uniqueness of Modern Times</a:t>
            </a:r>
            <a:endParaRPr lang="en-US" i="1" dirty="0"/>
          </a:p>
        </p:txBody>
      </p:sp>
      <p:sp>
        <p:nvSpPr>
          <p:cNvPr id="3" name="Content Placeholder 2"/>
          <p:cNvSpPr>
            <a:spLocks noGrp="1"/>
          </p:cNvSpPr>
          <p:nvPr>
            <p:ph idx="1"/>
          </p:nvPr>
        </p:nvSpPr>
        <p:spPr>
          <a:xfrm>
            <a:off x="533400" y="990600"/>
            <a:ext cx="8077200" cy="1828800"/>
          </a:xfrm>
        </p:spPr>
        <p:txBody>
          <a:bodyPr>
            <a:normAutofit fontScale="62500" lnSpcReduction="20000"/>
          </a:bodyPr>
          <a:lstStyle/>
          <a:p>
            <a:pPr>
              <a:buFont typeface="Wingdings" charset="2"/>
              <a:buChar char="§"/>
              <a:defRPr/>
            </a:pPr>
            <a:r>
              <a:rPr lang="en-US" dirty="0" smtClean="0"/>
              <a:t>Possible that proficiency’s role has diminished in recent centuries </a:t>
            </a:r>
            <a:r>
              <a:rPr lang="en-US" dirty="0" err="1" smtClean="0"/>
              <a:t>bc</a:t>
            </a:r>
            <a:r>
              <a:rPr lang="en-US" dirty="0" smtClean="0"/>
              <a:t> grinding attrition has had more opportunity to take effect.</a:t>
            </a:r>
          </a:p>
          <a:p>
            <a:pPr lvl="1">
              <a:buFont typeface="Wingdings" charset="2"/>
              <a:buChar char="§"/>
              <a:defRPr/>
            </a:pPr>
            <a:r>
              <a:rPr lang="en-US" dirty="0" err="1" smtClean="0"/>
              <a:t>Premodern</a:t>
            </a:r>
            <a:r>
              <a:rPr lang="en-US" dirty="0" smtClean="0"/>
              <a:t> struggles: a few pitched battles, followed by swift capitulation or parades through conquered territory. </a:t>
            </a:r>
          </a:p>
          <a:p>
            <a:pPr lvl="1">
              <a:buFont typeface="Wingdings" charset="2"/>
              <a:buChar char="§"/>
              <a:defRPr/>
            </a:pPr>
            <a:r>
              <a:rPr lang="en-US" dirty="0" smtClean="0"/>
              <a:t>Today: technology &amp; </a:t>
            </a:r>
            <a:r>
              <a:rPr lang="en-US" dirty="0" err="1" smtClean="0"/>
              <a:t>industr</a:t>
            </a:r>
            <a:r>
              <a:rPr lang="en-US" dirty="0" smtClean="0"/>
              <a:t> rev = battles long, drawn-out affairs. </a:t>
            </a:r>
          </a:p>
          <a:p>
            <a:pPr lvl="2">
              <a:buFont typeface="Wingdings" charset="2"/>
              <a:buChar char="§"/>
              <a:defRPr/>
            </a:pPr>
            <a:r>
              <a:rPr lang="en-US" dirty="0" err="1" smtClean="0">
                <a:sym typeface="Wingdings"/>
              </a:rPr>
              <a:t></a:t>
            </a:r>
            <a:r>
              <a:rPr lang="en-US" dirty="0" smtClean="0">
                <a:sym typeface="Wingdings"/>
              </a:rPr>
              <a:t> Consequence is attrition given much more opportunity to act than battles of annihilation.</a:t>
            </a:r>
            <a:endParaRPr lang="en-US" dirty="0"/>
          </a:p>
        </p:txBody>
      </p:sp>
      <p:pic>
        <p:nvPicPr>
          <p:cNvPr id="86020" name="Picture 3"/>
          <p:cNvPicPr>
            <a:picLocks noChangeAspect="1"/>
          </p:cNvPicPr>
          <p:nvPr/>
        </p:nvPicPr>
        <p:blipFill>
          <a:blip r:embed="rId3"/>
          <a:srcRect/>
          <a:stretch>
            <a:fillRect/>
          </a:stretch>
        </p:blipFill>
        <p:spPr bwMode="auto">
          <a:xfrm>
            <a:off x="685800" y="3886200"/>
            <a:ext cx="2616200" cy="2058988"/>
          </a:xfrm>
          <a:prstGeom prst="rect">
            <a:avLst/>
          </a:prstGeom>
          <a:noFill/>
          <a:ln w="9525">
            <a:noFill/>
            <a:miter lim="800000"/>
            <a:headEnd/>
            <a:tailEnd/>
          </a:ln>
        </p:spPr>
      </p:pic>
      <p:pic>
        <p:nvPicPr>
          <p:cNvPr id="86021" name="Picture 4"/>
          <p:cNvPicPr>
            <a:picLocks noChangeAspect="1"/>
          </p:cNvPicPr>
          <p:nvPr/>
        </p:nvPicPr>
        <p:blipFill>
          <a:blip r:embed="rId4"/>
          <a:srcRect/>
          <a:stretch>
            <a:fillRect/>
          </a:stretch>
        </p:blipFill>
        <p:spPr bwMode="auto">
          <a:xfrm>
            <a:off x="4191000" y="2895600"/>
            <a:ext cx="2624138" cy="1955800"/>
          </a:xfrm>
          <a:prstGeom prst="rect">
            <a:avLst/>
          </a:prstGeom>
          <a:noFill/>
          <a:ln w="9525">
            <a:noFill/>
            <a:miter lim="800000"/>
            <a:headEnd/>
            <a:tailEnd/>
          </a:ln>
        </p:spPr>
      </p:pic>
      <p:pic>
        <p:nvPicPr>
          <p:cNvPr id="86022" name="Picture 5"/>
          <p:cNvPicPr>
            <a:picLocks noChangeAspect="1"/>
          </p:cNvPicPr>
          <p:nvPr/>
        </p:nvPicPr>
        <p:blipFill>
          <a:blip r:embed="rId5"/>
          <a:srcRect/>
          <a:stretch>
            <a:fillRect/>
          </a:stretch>
        </p:blipFill>
        <p:spPr bwMode="auto">
          <a:xfrm>
            <a:off x="4495800" y="4905375"/>
            <a:ext cx="2387600" cy="1952625"/>
          </a:xfrm>
          <a:prstGeom prst="rect">
            <a:avLst/>
          </a:prstGeom>
          <a:noFill/>
          <a:ln w="9525">
            <a:noFill/>
            <a:miter lim="800000"/>
            <a:headEnd/>
            <a:tailEnd/>
          </a:ln>
        </p:spPr>
      </p:pic>
      <p:pic>
        <p:nvPicPr>
          <p:cNvPr id="86023" name="Picture 6"/>
          <p:cNvPicPr>
            <a:picLocks noChangeAspect="1"/>
          </p:cNvPicPr>
          <p:nvPr/>
        </p:nvPicPr>
        <p:blipFill>
          <a:blip r:embed="rId6"/>
          <a:srcRect/>
          <a:stretch>
            <a:fillRect/>
          </a:stretch>
        </p:blipFill>
        <p:spPr bwMode="auto">
          <a:xfrm>
            <a:off x="7010400" y="3581400"/>
            <a:ext cx="1957388" cy="24384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Longer Struggles</a:t>
            </a:r>
            <a:endParaRPr lang="en-US" i="1" dirty="0"/>
          </a:p>
        </p:txBody>
      </p:sp>
      <p:sp>
        <p:nvSpPr>
          <p:cNvPr id="3" name="Content Placeholder 2"/>
          <p:cNvSpPr>
            <a:spLocks noGrp="1"/>
          </p:cNvSpPr>
          <p:nvPr>
            <p:ph idx="1"/>
          </p:nvPr>
        </p:nvSpPr>
        <p:spPr/>
        <p:txBody>
          <a:bodyPr/>
          <a:lstStyle/>
          <a:p>
            <a:pPr>
              <a:buFont typeface="Wingdings" charset="2"/>
              <a:buChar char="§"/>
              <a:defRPr/>
            </a:pPr>
            <a:r>
              <a:rPr lang="en-US" dirty="0" err="1" smtClean="0"/>
              <a:t>j</a:t>
            </a:r>
            <a:endParaRPr lang="en-US" dirty="0"/>
          </a:p>
        </p:txBody>
      </p:sp>
      <p:pic>
        <p:nvPicPr>
          <p:cNvPr id="88068" name="Picture 3" descr="Screen shot 2011-08-30 at 11.46.46 PM.png"/>
          <p:cNvPicPr>
            <a:picLocks noChangeAspect="1"/>
          </p:cNvPicPr>
          <p:nvPr/>
        </p:nvPicPr>
        <p:blipFill>
          <a:blip r:embed="rId2"/>
          <a:srcRect/>
          <a:stretch>
            <a:fillRect/>
          </a:stretch>
        </p:blipFill>
        <p:spPr bwMode="auto">
          <a:xfrm>
            <a:off x="304800" y="1143000"/>
            <a:ext cx="8572500" cy="51689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The Evidence</a:t>
            </a:r>
            <a:endParaRPr lang="en-US" i="1" dirty="0"/>
          </a:p>
        </p:txBody>
      </p:sp>
      <p:sp>
        <p:nvSpPr>
          <p:cNvPr id="3" name="Content Placeholder 2"/>
          <p:cNvSpPr>
            <a:spLocks noGrp="1"/>
          </p:cNvSpPr>
          <p:nvPr>
            <p:ph idx="1"/>
          </p:nvPr>
        </p:nvSpPr>
        <p:spPr>
          <a:xfrm>
            <a:off x="685800" y="990600"/>
            <a:ext cx="7772400" cy="1143000"/>
          </a:xfrm>
        </p:spPr>
        <p:txBody>
          <a:bodyPr>
            <a:normAutofit fontScale="55000" lnSpcReduction="20000"/>
          </a:bodyPr>
          <a:lstStyle/>
          <a:p>
            <a:pPr marL="342900" lvl="1" indent="-342900">
              <a:buFont typeface="Wingdings" charset="2"/>
              <a:buChar char="§"/>
              <a:defRPr/>
            </a:pPr>
            <a:r>
              <a:rPr lang="en-US" sz="3636" dirty="0" smtClean="0"/>
              <a:t>Deployment &amp; casualty figures generally taken from archeology &amp; written records.</a:t>
            </a:r>
          </a:p>
          <a:p>
            <a:pPr lvl="1" eaLnBrk="1" hangingPunct="1">
              <a:buFont typeface="Wingdings" charset="2"/>
              <a:buChar char="§"/>
              <a:defRPr/>
            </a:pPr>
            <a:r>
              <a:rPr lang="en-US" sz="2909" dirty="0" smtClean="0"/>
              <a:t>Are imperfect resources, but can apply correctives (i.e. personal inspection, re-enactments, &amp; biogeography) &amp; end up with relatively reliable figures. </a:t>
            </a:r>
          </a:p>
          <a:p>
            <a:pPr>
              <a:buFont typeface="Wingdings" charset="2"/>
              <a:buChar char="§"/>
              <a:defRPr/>
            </a:pPr>
            <a:endParaRPr lang="en-US" dirty="0"/>
          </a:p>
        </p:txBody>
      </p:sp>
      <p:pic>
        <p:nvPicPr>
          <p:cNvPr id="22532" name="Picture 4"/>
          <p:cNvPicPr>
            <a:picLocks noChangeAspect="1" noChangeArrowheads="1"/>
          </p:cNvPicPr>
          <p:nvPr/>
        </p:nvPicPr>
        <p:blipFill>
          <a:blip r:embed="rId3"/>
          <a:srcRect/>
          <a:stretch>
            <a:fillRect/>
          </a:stretch>
        </p:blipFill>
        <p:spPr bwMode="auto">
          <a:xfrm>
            <a:off x="9144000" y="838200"/>
            <a:ext cx="1143000" cy="1404938"/>
          </a:xfrm>
          <a:prstGeom prst="rect">
            <a:avLst/>
          </a:prstGeom>
          <a:noFill/>
          <a:ln w="9525">
            <a:noFill/>
            <a:miter lim="800000"/>
            <a:headEnd/>
            <a:tailEnd/>
          </a:ln>
        </p:spPr>
      </p:pic>
      <p:pic>
        <p:nvPicPr>
          <p:cNvPr id="22533" name="Picture 6" descr="Screen shot 2011-08-21 at 2.52.50 PM.png"/>
          <p:cNvPicPr>
            <a:picLocks noChangeAspect="1"/>
          </p:cNvPicPr>
          <p:nvPr/>
        </p:nvPicPr>
        <p:blipFill>
          <a:blip r:embed="rId4"/>
          <a:srcRect/>
          <a:stretch>
            <a:fillRect/>
          </a:stretch>
        </p:blipFill>
        <p:spPr bwMode="auto">
          <a:xfrm>
            <a:off x="2819400" y="2133600"/>
            <a:ext cx="2120900" cy="3260725"/>
          </a:xfrm>
          <a:prstGeom prst="rect">
            <a:avLst/>
          </a:prstGeom>
          <a:noFill/>
          <a:ln w="9525">
            <a:noFill/>
            <a:miter lim="800000"/>
            <a:headEnd/>
            <a:tailEnd/>
          </a:ln>
        </p:spPr>
      </p:pic>
      <p:pic>
        <p:nvPicPr>
          <p:cNvPr id="22534" name="Picture 7" descr="Screen shot 2011-08-21 at 2.53.20 PM.png"/>
          <p:cNvPicPr>
            <a:picLocks noChangeAspect="1"/>
          </p:cNvPicPr>
          <p:nvPr/>
        </p:nvPicPr>
        <p:blipFill>
          <a:blip r:embed="rId5"/>
          <a:srcRect/>
          <a:stretch>
            <a:fillRect/>
          </a:stretch>
        </p:blipFill>
        <p:spPr bwMode="auto">
          <a:xfrm>
            <a:off x="152400" y="2895600"/>
            <a:ext cx="2524125" cy="3733800"/>
          </a:xfrm>
          <a:prstGeom prst="rect">
            <a:avLst/>
          </a:prstGeom>
          <a:noFill/>
          <a:ln w="9525">
            <a:noFill/>
            <a:miter lim="800000"/>
            <a:headEnd/>
            <a:tailEnd/>
          </a:ln>
        </p:spPr>
      </p:pic>
      <p:pic>
        <p:nvPicPr>
          <p:cNvPr id="22535" name="Picture 6"/>
          <p:cNvPicPr>
            <a:picLocks noChangeAspect="1"/>
          </p:cNvPicPr>
          <p:nvPr/>
        </p:nvPicPr>
        <p:blipFill>
          <a:blip r:embed="rId6"/>
          <a:srcRect/>
          <a:stretch>
            <a:fillRect/>
          </a:stretch>
        </p:blipFill>
        <p:spPr bwMode="auto">
          <a:xfrm>
            <a:off x="5334000" y="2209800"/>
            <a:ext cx="3403600" cy="2552700"/>
          </a:xfrm>
          <a:prstGeom prst="rect">
            <a:avLst/>
          </a:prstGeom>
          <a:noFill/>
          <a:ln w="9525">
            <a:noFill/>
            <a:miter lim="800000"/>
            <a:headEnd/>
            <a:tailEnd/>
          </a:ln>
        </p:spPr>
      </p:pic>
      <p:pic>
        <p:nvPicPr>
          <p:cNvPr id="22536" name="Picture 5"/>
          <p:cNvPicPr>
            <a:picLocks noChangeAspect="1" noChangeArrowheads="1"/>
          </p:cNvPicPr>
          <p:nvPr/>
        </p:nvPicPr>
        <p:blipFill>
          <a:blip r:embed="rId7"/>
          <a:srcRect/>
          <a:stretch>
            <a:fillRect/>
          </a:stretch>
        </p:blipFill>
        <p:spPr bwMode="auto">
          <a:xfrm>
            <a:off x="9144000" y="3581400"/>
            <a:ext cx="2286000" cy="1984375"/>
          </a:xfrm>
          <a:prstGeom prst="rect">
            <a:avLst/>
          </a:prstGeom>
          <a:noFill/>
          <a:ln w="9525">
            <a:noFill/>
            <a:miter lim="800000"/>
            <a:headEnd/>
            <a:tailEnd/>
          </a:ln>
        </p:spPr>
      </p:pic>
      <p:pic>
        <p:nvPicPr>
          <p:cNvPr id="22537" name="Picture 8"/>
          <p:cNvPicPr>
            <a:picLocks noChangeAspect="1"/>
          </p:cNvPicPr>
          <p:nvPr/>
        </p:nvPicPr>
        <p:blipFill>
          <a:blip r:embed="rId8"/>
          <a:srcRect/>
          <a:stretch>
            <a:fillRect/>
          </a:stretch>
        </p:blipFill>
        <p:spPr bwMode="auto">
          <a:xfrm>
            <a:off x="6096000" y="5041900"/>
            <a:ext cx="2259013" cy="363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i="1" dirty="0" smtClean="0"/>
              <a:t>Proficiency in the 20</a:t>
            </a:r>
            <a:r>
              <a:rPr lang="en-US" i="1" baseline="30000" dirty="0" smtClean="0"/>
              <a:t>th</a:t>
            </a:r>
            <a:r>
              <a:rPr lang="en-US" i="1" dirty="0" smtClean="0"/>
              <a:t> Century</a:t>
            </a:r>
            <a:endParaRPr lang="en-US" i="1" dirty="0"/>
          </a:p>
        </p:txBody>
      </p:sp>
      <p:sp>
        <p:nvSpPr>
          <p:cNvPr id="3" name="Content Placeholder 2"/>
          <p:cNvSpPr>
            <a:spLocks noGrp="1"/>
          </p:cNvSpPr>
          <p:nvPr>
            <p:ph idx="1"/>
          </p:nvPr>
        </p:nvSpPr>
        <p:spPr>
          <a:xfrm>
            <a:off x="228600" y="914400"/>
            <a:ext cx="8610600" cy="5943600"/>
          </a:xfrm>
        </p:spPr>
        <p:txBody>
          <a:bodyPr>
            <a:normAutofit fontScale="70000" lnSpcReduction="20000"/>
          </a:bodyPr>
          <a:lstStyle/>
          <a:p>
            <a:pPr>
              <a:buFont typeface="Wingdings" charset="2"/>
              <a:buChar char="§"/>
              <a:defRPr/>
            </a:pPr>
            <a:r>
              <a:rPr lang="en-US" dirty="0" smtClean="0"/>
              <a:t>Proficiency can be eroded in any epoch.  </a:t>
            </a:r>
          </a:p>
          <a:p>
            <a:pPr lvl="1">
              <a:buFont typeface="Wingdings" charset="2"/>
              <a:buChar char="§"/>
              <a:defRPr/>
            </a:pPr>
            <a:r>
              <a:rPr lang="en-US" dirty="0" smtClean="0"/>
              <a:t>Comes a point when any army, no matter how gifted, can no longer bear the weight of numbers against it. </a:t>
            </a:r>
          </a:p>
          <a:p>
            <a:pPr lvl="1">
              <a:buFont typeface="Wingdings" charset="2"/>
              <a:buChar char="§"/>
              <a:defRPr/>
            </a:pPr>
            <a:r>
              <a:rPr lang="en-US" dirty="0" smtClean="0"/>
              <a:t>Chance increases when political, economic, and social conditions permit the mobilization of resources on industrial scale.  </a:t>
            </a:r>
          </a:p>
          <a:p>
            <a:pPr lvl="2">
              <a:buFont typeface="Wingdings" charset="2"/>
              <a:buChar char="§"/>
              <a:defRPr/>
            </a:pPr>
            <a:r>
              <a:rPr lang="en-US" dirty="0" smtClean="0"/>
              <a:t>Struggles </a:t>
            </a:r>
            <a:r>
              <a:rPr lang="en-US" dirty="0" err="1" smtClean="0"/>
              <a:t>w</a:t>
            </a:r>
            <a:r>
              <a:rPr lang="en-US" dirty="0" smtClean="0"/>
              <a:t> </a:t>
            </a:r>
            <a:r>
              <a:rPr lang="en-US" i="1" dirty="0" smtClean="0"/>
              <a:t>levee en masse</a:t>
            </a:r>
            <a:r>
              <a:rPr lang="en-US" dirty="0" smtClean="0"/>
              <a:t> &amp; incessant war production are less about singular contests—where skill can prevail prior to exhaustion setting in—than drawn-out campaigns, where proficiency is ground down by the unceasing nature of industrial war.</a:t>
            </a:r>
          </a:p>
          <a:p>
            <a:pPr lvl="3">
              <a:buFont typeface="Wingdings" charset="2"/>
              <a:buChar char="§"/>
              <a:defRPr/>
            </a:pPr>
            <a:r>
              <a:rPr lang="en-US" dirty="0" smtClean="0"/>
              <a:t>Longer a battle lasts, the more opportunities for the materially preponderant to bring their capital resources (such as tanks and guns) to bear on an opponent, all while the proficient have little chance to recover from the steady drain.</a:t>
            </a:r>
          </a:p>
          <a:p>
            <a:pPr lvl="4">
              <a:buFont typeface="Wingdings" charset="2"/>
              <a:buChar char="§"/>
              <a:defRPr/>
            </a:pPr>
            <a:r>
              <a:rPr lang="en-US" dirty="0" smtClean="0"/>
              <a:t>I.e. shuttling German </a:t>
            </a:r>
            <a:r>
              <a:rPr lang="en-US" dirty="0" err="1" smtClean="0"/>
              <a:t>divs</a:t>
            </a:r>
            <a:r>
              <a:rPr lang="en-US" dirty="0" smtClean="0"/>
              <a:t> at end of WWII less-suited to </a:t>
            </a:r>
            <a:r>
              <a:rPr lang="en-US" dirty="0" err="1" smtClean="0"/>
              <a:t>meatgrinder</a:t>
            </a:r>
            <a:r>
              <a:rPr lang="en-US" dirty="0" smtClean="0"/>
              <a:t> than </a:t>
            </a:r>
            <a:r>
              <a:rPr lang="en-US" dirty="0" err="1" smtClean="0"/>
              <a:t>Sovs</a:t>
            </a:r>
            <a:r>
              <a:rPr lang="en-US" dirty="0" smtClean="0"/>
              <a:t>.</a:t>
            </a:r>
          </a:p>
          <a:p>
            <a:pPr lvl="2">
              <a:buFont typeface="Wingdings" charset="2"/>
              <a:buChar char="§"/>
              <a:defRPr/>
            </a:pPr>
            <a:r>
              <a:rPr lang="en-US" dirty="0" smtClean="0"/>
              <a:t>In contrast, pauses in preindustrial wars favour the proficient and disadvantage the preponderant. 	</a:t>
            </a:r>
          </a:p>
          <a:p>
            <a:pPr lvl="3">
              <a:buFont typeface="Wingdings" charset="2"/>
              <a:buChar char="§"/>
              <a:defRPr/>
            </a:pPr>
            <a:r>
              <a:rPr lang="en-US" dirty="0" err="1" smtClean="0"/>
              <a:t>Granicus</a:t>
            </a:r>
            <a:r>
              <a:rPr lang="en-US" dirty="0" smtClean="0"/>
              <a:t> (334 BC) and Gaugamela (331 BC) were titanic and bloody, yet relatively discrete.</a:t>
            </a:r>
          </a:p>
          <a:p>
            <a:pPr lvl="4">
              <a:buFont typeface="Wingdings" charset="2"/>
              <a:buChar char="§"/>
              <a:defRPr/>
            </a:pPr>
            <a:r>
              <a:rPr lang="en-US" dirty="0" smtClean="0"/>
              <a:t>This afforded the Greek </a:t>
            </a:r>
            <a:r>
              <a:rPr lang="en-US" dirty="0" err="1" smtClean="0"/>
              <a:t>pikemen</a:t>
            </a:r>
            <a:r>
              <a:rPr lang="en-US" dirty="0" smtClean="0"/>
              <a:t> and cavalry time to rest and recuperate in preparation for the next battle.  </a:t>
            </a:r>
          </a:p>
          <a:p>
            <a:pPr lvl="4">
              <a:buFont typeface="Wingdings" charset="2"/>
              <a:buChar char="§"/>
              <a:defRPr/>
            </a:pPr>
            <a:r>
              <a:rPr lang="en-US" dirty="0" smtClean="0"/>
              <a:t>Plus, passage of months between battles did little to change the material balance between armies (light infantry called to </a:t>
            </a:r>
            <a:r>
              <a:rPr lang="en-US" dirty="0" err="1" smtClean="0"/>
              <a:t>colours</a:t>
            </a:r>
            <a:r>
              <a:rPr lang="en-US" dirty="0" smtClean="0"/>
              <a:t> quickly, but then slow).  </a:t>
            </a:r>
          </a:p>
          <a:p>
            <a:pPr lvl="5">
              <a:defRPr/>
            </a:pPr>
            <a:r>
              <a:rPr lang="en-US" dirty="0" smtClean="0"/>
              <a:t>Time allows the wounded to heal &amp; exhausted to rest, yet adds fresh troops only as fast as conscript classes reach maturity and fresh allies are secured.  </a:t>
            </a:r>
          </a:p>
          <a:p>
            <a:pPr lvl="3">
              <a:buFont typeface="Wingdings" charset="2"/>
              <a:buChar char="§"/>
              <a:defRPr/>
            </a:pPr>
            <a:endParaRPr lang="en-US" dirty="0" smtClean="0"/>
          </a:p>
          <a:p>
            <a:pPr>
              <a:buFont typeface="Wingdings" charset="2"/>
              <a:buChar char="§"/>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endParaRPr lang="en-US" i="1" dirty="0"/>
          </a:p>
        </p:txBody>
      </p:sp>
      <p:sp>
        <p:nvSpPr>
          <p:cNvPr id="3" name="Content Placeholder 2"/>
          <p:cNvSpPr>
            <a:spLocks noGrp="1"/>
          </p:cNvSpPr>
          <p:nvPr>
            <p:ph idx="1"/>
          </p:nvPr>
        </p:nvSpPr>
        <p:spPr>
          <a:xfrm>
            <a:off x="685800" y="990600"/>
            <a:ext cx="7772400" cy="5867400"/>
          </a:xfrm>
        </p:spPr>
        <p:txBody>
          <a:bodyPr/>
          <a:lstStyle/>
          <a:p>
            <a:pPr>
              <a:buFont typeface="Wingdings" charset="2"/>
              <a:buChar char="§"/>
              <a:defRPr/>
            </a:pPr>
            <a:endParaRPr lang="en-US" dirty="0"/>
          </a:p>
        </p:txBody>
      </p:sp>
      <p:pic>
        <p:nvPicPr>
          <p:cNvPr id="90116" name="Picture 3" descr="Screen shot 2011-08-30 at 11.46.32 PM.png"/>
          <p:cNvPicPr>
            <a:picLocks noChangeAspect="1"/>
          </p:cNvPicPr>
          <p:nvPr/>
        </p:nvPicPr>
        <p:blipFill>
          <a:blip r:embed="rId2"/>
          <a:srcRect/>
          <a:stretch>
            <a:fillRect/>
          </a:stretch>
        </p:blipFill>
        <p:spPr bwMode="auto">
          <a:xfrm>
            <a:off x="12700" y="3276600"/>
            <a:ext cx="9131300" cy="33401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r>
              <a:rPr lang="en-US" dirty="0" err="1" smtClean="0"/>
              <a:t>k</a:t>
            </a:r>
            <a:endParaRPr lang="en-US" dirty="0"/>
          </a:p>
        </p:txBody>
      </p:sp>
      <p:pic>
        <p:nvPicPr>
          <p:cNvPr id="91140" name="Picture 3" descr="Screen shot 2011-08-30 at 11.46.58 PM.png"/>
          <p:cNvPicPr>
            <a:picLocks noChangeAspect="1"/>
          </p:cNvPicPr>
          <p:nvPr/>
        </p:nvPicPr>
        <p:blipFill>
          <a:blip r:embed="rId2"/>
          <a:srcRect/>
          <a:stretch>
            <a:fillRect/>
          </a:stretch>
        </p:blipFill>
        <p:spPr bwMode="auto">
          <a:xfrm>
            <a:off x="304800" y="260350"/>
            <a:ext cx="8534400" cy="63373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Wingdings" charset="2"/>
              <a:buChar char="§"/>
              <a:defRPr/>
            </a:pPr>
            <a:endParaRPr lang="en-US"/>
          </a:p>
        </p:txBody>
      </p:sp>
      <p:pic>
        <p:nvPicPr>
          <p:cNvPr id="92164" name="Picture 4"/>
          <p:cNvPicPr>
            <a:picLocks noChangeAspect="1" noChangeArrowheads="1"/>
          </p:cNvPicPr>
          <p:nvPr/>
        </p:nvPicPr>
        <p:blipFill>
          <a:blip r:embed="rId3"/>
          <a:srcRect/>
          <a:stretch>
            <a:fillRect/>
          </a:stretch>
        </p:blipFill>
        <p:spPr bwMode="auto">
          <a:xfrm>
            <a:off x="6781800" y="0"/>
            <a:ext cx="2362200" cy="1595438"/>
          </a:xfrm>
          <a:prstGeom prst="rect">
            <a:avLst/>
          </a:prstGeom>
          <a:noFill/>
          <a:ln w="9525">
            <a:noFill/>
            <a:miter lim="800000"/>
            <a:headEnd/>
            <a:tailEnd/>
          </a:ln>
        </p:spPr>
      </p:pic>
      <p:pic>
        <p:nvPicPr>
          <p:cNvPr id="92165" name="Picture 6"/>
          <p:cNvPicPr>
            <a:picLocks noChangeAspect="1" noChangeArrowheads="1"/>
          </p:cNvPicPr>
          <p:nvPr/>
        </p:nvPicPr>
        <p:blipFill>
          <a:blip r:embed="rId4"/>
          <a:srcRect/>
          <a:stretch>
            <a:fillRect/>
          </a:stretch>
        </p:blipFill>
        <p:spPr bwMode="auto">
          <a:xfrm>
            <a:off x="0" y="0"/>
            <a:ext cx="1989138" cy="2209800"/>
          </a:xfrm>
          <a:prstGeom prst="rect">
            <a:avLst/>
          </a:prstGeom>
          <a:noFill/>
          <a:ln w="9525">
            <a:noFill/>
            <a:miter lim="800000"/>
            <a:headEnd/>
            <a:tailEnd/>
          </a:ln>
        </p:spPr>
      </p:pic>
      <p:pic>
        <p:nvPicPr>
          <p:cNvPr id="92166" name="Picture 5"/>
          <p:cNvPicPr>
            <a:picLocks noChangeAspect="1" noChangeArrowheads="1"/>
          </p:cNvPicPr>
          <p:nvPr/>
        </p:nvPicPr>
        <p:blipFill>
          <a:blip r:embed="rId5"/>
          <a:srcRect/>
          <a:stretch>
            <a:fillRect/>
          </a:stretch>
        </p:blipFill>
        <p:spPr bwMode="auto">
          <a:xfrm>
            <a:off x="4191000" y="3505200"/>
            <a:ext cx="3962400" cy="2968625"/>
          </a:xfrm>
          <a:prstGeom prst="rect">
            <a:avLst/>
          </a:prstGeom>
          <a:noFill/>
          <a:ln w="9525">
            <a:noFill/>
            <a:miter lim="800000"/>
            <a:headEnd/>
            <a:tailEnd/>
          </a:ln>
        </p:spPr>
      </p:pic>
      <p:pic>
        <p:nvPicPr>
          <p:cNvPr id="92167" name="Picture 4"/>
          <p:cNvPicPr>
            <a:picLocks noChangeAspect="1" noChangeArrowheads="1"/>
          </p:cNvPicPr>
          <p:nvPr/>
        </p:nvPicPr>
        <p:blipFill>
          <a:blip r:embed="rId6"/>
          <a:srcRect/>
          <a:stretch>
            <a:fillRect/>
          </a:stretch>
        </p:blipFill>
        <p:spPr bwMode="auto">
          <a:xfrm>
            <a:off x="838200" y="3505200"/>
            <a:ext cx="2405063" cy="2819400"/>
          </a:xfrm>
          <a:prstGeom prst="rect">
            <a:avLst/>
          </a:prstGeom>
          <a:noFill/>
          <a:ln w="9525">
            <a:noFill/>
            <a:miter lim="800000"/>
            <a:headEnd/>
            <a:tailEnd/>
          </a:ln>
        </p:spPr>
      </p:pic>
      <p:pic>
        <p:nvPicPr>
          <p:cNvPr id="92168" name="Picture 4"/>
          <p:cNvPicPr>
            <a:picLocks noChangeAspect="1" noChangeArrowheads="1"/>
          </p:cNvPicPr>
          <p:nvPr/>
        </p:nvPicPr>
        <p:blipFill>
          <a:blip r:embed="rId7"/>
          <a:srcRect/>
          <a:stretch>
            <a:fillRect/>
          </a:stretch>
        </p:blipFill>
        <p:spPr bwMode="auto">
          <a:xfrm>
            <a:off x="2971800" y="304800"/>
            <a:ext cx="2895600" cy="1828800"/>
          </a:xfrm>
          <a:prstGeom prst="rect">
            <a:avLst/>
          </a:prstGeom>
          <a:noFill/>
          <a:ln w="9525">
            <a:noFill/>
            <a:miter lim="800000"/>
            <a:headEnd/>
            <a:tailEnd/>
          </a:ln>
        </p:spPr>
      </p:pic>
      <p:pic>
        <p:nvPicPr>
          <p:cNvPr id="92169" name="Picture 5"/>
          <p:cNvPicPr>
            <a:picLocks noChangeAspect="1" noChangeArrowheads="1"/>
          </p:cNvPicPr>
          <p:nvPr/>
        </p:nvPicPr>
        <p:blipFill>
          <a:blip r:embed="rId8"/>
          <a:srcRect/>
          <a:stretch>
            <a:fillRect/>
          </a:stretch>
        </p:blipFill>
        <p:spPr bwMode="auto">
          <a:xfrm>
            <a:off x="3352800" y="1828800"/>
            <a:ext cx="1905000" cy="178117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838200" y="0"/>
            <a:ext cx="7772400" cy="1143000"/>
          </a:xfrm>
        </p:spPr>
        <p:txBody>
          <a:bodyPr/>
          <a:lstStyle/>
          <a:p>
            <a:pPr eaLnBrk="1" hangingPunct="1">
              <a:defRPr/>
            </a:pPr>
            <a:r>
              <a:rPr lang="en-US" i="1"/>
              <a:t>Inadequacies Abound</a:t>
            </a:r>
          </a:p>
        </p:txBody>
      </p:sp>
      <p:sp>
        <p:nvSpPr>
          <p:cNvPr id="207875" name="Rectangle 3"/>
          <p:cNvSpPr>
            <a:spLocks noGrp="1" noChangeArrowheads="1"/>
          </p:cNvSpPr>
          <p:nvPr>
            <p:ph type="body" idx="1"/>
          </p:nvPr>
        </p:nvSpPr>
        <p:spPr>
          <a:xfrm>
            <a:off x="381000" y="1143000"/>
            <a:ext cx="7772400" cy="4114800"/>
          </a:xfrm>
        </p:spPr>
        <p:txBody>
          <a:bodyPr/>
          <a:lstStyle/>
          <a:p>
            <a:pPr eaLnBrk="1" hangingPunct="1">
              <a:lnSpc>
                <a:spcPct val="90000"/>
              </a:lnSpc>
              <a:buFont typeface="Wingdings" charset="2"/>
              <a:buChar char="§"/>
              <a:defRPr/>
            </a:pPr>
            <a:r>
              <a:rPr lang="en-US" sz="2800" dirty="0"/>
              <a:t>Methodological.</a:t>
            </a:r>
          </a:p>
          <a:p>
            <a:pPr lvl="1" eaLnBrk="1" hangingPunct="1">
              <a:lnSpc>
                <a:spcPct val="90000"/>
              </a:lnSpc>
              <a:buFont typeface="Wingdings" charset="2"/>
              <a:buChar char="§"/>
              <a:defRPr/>
            </a:pPr>
            <a:r>
              <a:rPr lang="en-US" sz="2400" dirty="0"/>
              <a:t>1. Lack breadth of cases (narrow sample).</a:t>
            </a:r>
          </a:p>
          <a:p>
            <a:pPr lvl="2" eaLnBrk="1" hangingPunct="1">
              <a:lnSpc>
                <a:spcPct val="90000"/>
              </a:lnSpc>
              <a:buFont typeface="Wingdings" charset="2"/>
              <a:buChar char="§"/>
              <a:defRPr/>
            </a:pPr>
            <a:r>
              <a:rPr lang="en-US" sz="2000" dirty="0"/>
              <a:t>Kugler &amp; Domke (‘86) end at 1904. </a:t>
            </a:r>
          </a:p>
          <a:p>
            <a:pPr lvl="2" eaLnBrk="1" hangingPunct="1">
              <a:lnSpc>
                <a:spcPct val="90000"/>
              </a:lnSpc>
              <a:buFont typeface="Wingdings" charset="2"/>
              <a:buChar char="§"/>
              <a:defRPr/>
            </a:pPr>
            <a:r>
              <a:rPr lang="en-US" sz="2000" dirty="0"/>
              <a:t>Organski &amp; Kugler (‘81) end at 1860.</a:t>
            </a:r>
          </a:p>
          <a:p>
            <a:pPr lvl="1" eaLnBrk="1" hangingPunct="1">
              <a:lnSpc>
                <a:spcPct val="90000"/>
              </a:lnSpc>
              <a:buFont typeface="Wingdings" charset="2"/>
              <a:buChar char="§"/>
              <a:defRPr/>
            </a:pPr>
            <a:r>
              <a:rPr lang="en-US" sz="2400" dirty="0"/>
              <a:t>2. Unsystematic.</a:t>
            </a:r>
          </a:p>
          <a:p>
            <a:pPr lvl="2" eaLnBrk="1" hangingPunct="1">
              <a:lnSpc>
                <a:spcPct val="90000"/>
              </a:lnSpc>
              <a:buFont typeface="Wingdings" charset="2"/>
              <a:buChar char="§"/>
              <a:defRPr/>
            </a:pPr>
            <a:r>
              <a:rPr lang="en-US" sz="2000" dirty="0"/>
              <a:t>Some travel far back in time, yet do so haphazardly.</a:t>
            </a:r>
          </a:p>
          <a:p>
            <a:pPr lvl="3" eaLnBrk="1" hangingPunct="1">
              <a:lnSpc>
                <a:spcPct val="90000"/>
              </a:lnSpc>
              <a:buFont typeface="Wingdings" charset="2"/>
              <a:buChar char="§"/>
              <a:defRPr/>
            </a:pPr>
            <a:r>
              <a:rPr lang="en-US" sz="1800" dirty="0" err="1"/>
              <a:t>Ie</a:t>
            </a:r>
            <a:r>
              <a:rPr lang="en-US" sz="1800" dirty="0"/>
              <a:t> Gilpin (‘81), Copeland (‘00), Doran (‘03).</a:t>
            </a:r>
          </a:p>
          <a:p>
            <a:pPr lvl="1" eaLnBrk="1" hangingPunct="1">
              <a:lnSpc>
                <a:spcPct val="90000"/>
              </a:lnSpc>
              <a:buFont typeface="Wingdings" charset="2"/>
              <a:buChar char="§"/>
              <a:defRPr/>
            </a:pPr>
            <a:r>
              <a:rPr lang="en-US" sz="2400" dirty="0"/>
              <a:t>==&gt; often predicated on lack of aggregated data.</a:t>
            </a:r>
          </a:p>
          <a:p>
            <a:pPr eaLnBrk="1" hangingPunct="1">
              <a:lnSpc>
                <a:spcPct val="90000"/>
              </a:lnSpc>
              <a:buFont typeface="Wingdings" charset="2"/>
              <a:buChar char="§"/>
              <a:defRPr/>
            </a:pPr>
            <a:r>
              <a:rPr lang="en-US" sz="2800" dirty="0"/>
              <a:t>Theoretical.</a:t>
            </a:r>
          </a:p>
          <a:p>
            <a:pPr lvl="1" eaLnBrk="1" hangingPunct="1">
              <a:lnSpc>
                <a:spcPct val="90000"/>
              </a:lnSpc>
              <a:buFont typeface="Wingdings" charset="2"/>
              <a:buChar char="§"/>
              <a:defRPr/>
            </a:pPr>
            <a:r>
              <a:rPr lang="en-US" sz="2400" dirty="0"/>
              <a:t>Preponderance &amp; Technology are antithetical.</a:t>
            </a:r>
          </a:p>
          <a:p>
            <a:pPr lvl="2" eaLnBrk="1" hangingPunct="1">
              <a:lnSpc>
                <a:spcPct val="90000"/>
              </a:lnSpc>
              <a:buFont typeface="Wingdings" charset="2"/>
              <a:buChar char="§"/>
              <a:defRPr/>
            </a:pPr>
            <a:r>
              <a:rPr lang="en-US" sz="2000" dirty="0"/>
              <a:t>#</a:t>
            </a:r>
            <a:r>
              <a:rPr lang="en-US" sz="2000" dirty="0" err="1"/>
              <a:t>s</a:t>
            </a:r>
            <a:r>
              <a:rPr lang="en-US" sz="2000" dirty="0"/>
              <a:t> do not matter if offensive tech reigns supreme.</a:t>
            </a:r>
          </a:p>
          <a:p>
            <a:pPr lvl="1" eaLnBrk="1" hangingPunct="1">
              <a:lnSpc>
                <a:spcPct val="90000"/>
              </a:lnSpc>
              <a:buFont typeface="Wingdings" charset="2"/>
              <a:buChar char="§"/>
              <a:defRPr/>
            </a:pPr>
            <a:r>
              <a:rPr lang="en-US" sz="2400" dirty="0"/>
              <a:t>Proficiency </a:t>
            </a:r>
          </a:p>
          <a:p>
            <a:pPr lvl="2" eaLnBrk="1" hangingPunct="1">
              <a:lnSpc>
                <a:spcPct val="90000"/>
              </a:lnSpc>
              <a:buFont typeface="Wingdings" charset="2"/>
              <a:buChar char="§"/>
              <a:defRPr/>
            </a:pPr>
            <a:r>
              <a:rPr lang="en-US" sz="2000" dirty="0"/>
              <a:t>Historians focus on cases, not general theory.</a:t>
            </a:r>
          </a:p>
          <a:p>
            <a:pPr lvl="2" eaLnBrk="1" hangingPunct="1">
              <a:lnSpc>
                <a:spcPct val="90000"/>
              </a:lnSpc>
              <a:buFont typeface="Wingdings" charset="2"/>
              <a:buChar char="§"/>
              <a:defRPr/>
            </a:pPr>
            <a:r>
              <a:rPr lang="en-US" sz="2000" dirty="0"/>
              <a:t>Gifted militaries are often overshadowed by &gt;</a:t>
            </a:r>
            <a:r>
              <a:rPr lang="en-US" sz="2000" dirty="0" err="1"/>
              <a:t>er</a:t>
            </a:r>
            <a:r>
              <a:rPr lang="en-US" sz="2000" dirty="0"/>
              <a:t> #</a:t>
            </a:r>
            <a:r>
              <a:rPr lang="en-US" sz="2000" dirty="0" err="1"/>
              <a:t>s</a:t>
            </a:r>
            <a:r>
              <a:rPr lang="en-US" sz="2000" dirty="0"/>
              <a:t> (</a:t>
            </a:r>
            <a:r>
              <a:rPr lang="en-US" sz="2000" dirty="0" err="1"/>
              <a:t>ie</a:t>
            </a:r>
            <a:r>
              <a:rPr lang="en-US" sz="2000" dirty="0"/>
              <a:t> Germany in WWI &amp; WWII).</a:t>
            </a: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81000" y="0"/>
            <a:ext cx="7772400" cy="1143000"/>
          </a:xfrm>
        </p:spPr>
        <p:txBody>
          <a:bodyPr/>
          <a:lstStyle/>
          <a:p>
            <a:pPr eaLnBrk="1" hangingPunct="1">
              <a:defRPr/>
            </a:pPr>
            <a:r>
              <a:rPr lang="en-US" i="1"/>
              <a:t>Inadequacies</a:t>
            </a:r>
            <a:r>
              <a:rPr lang="en-US"/>
              <a:t>, II</a:t>
            </a:r>
            <a:endParaRPr lang="en-US" i="1"/>
          </a:p>
        </p:txBody>
      </p:sp>
      <p:sp>
        <p:nvSpPr>
          <p:cNvPr id="209923" name="Rectangle 3"/>
          <p:cNvSpPr>
            <a:spLocks noGrp="1" noChangeArrowheads="1"/>
          </p:cNvSpPr>
          <p:nvPr>
            <p:ph type="body" idx="1"/>
          </p:nvPr>
        </p:nvSpPr>
        <p:spPr>
          <a:xfrm>
            <a:off x="685800" y="1143000"/>
            <a:ext cx="7772400" cy="4114800"/>
          </a:xfrm>
        </p:spPr>
        <p:txBody>
          <a:bodyPr/>
          <a:lstStyle/>
          <a:p>
            <a:pPr eaLnBrk="1" hangingPunct="1">
              <a:lnSpc>
                <a:spcPct val="90000"/>
              </a:lnSpc>
              <a:buFont typeface="Wingdings" charset="2"/>
              <a:buChar char="§"/>
              <a:defRPr/>
            </a:pPr>
            <a:r>
              <a:rPr lang="en-US" sz="2800" dirty="0"/>
              <a:t>Empirical.</a:t>
            </a:r>
          </a:p>
          <a:p>
            <a:pPr lvl="1" eaLnBrk="1" hangingPunct="1">
              <a:lnSpc>
                <a:spcPct val="90000"/>
              </a:lnSpc>
              <a:buFont typeface="Wingdings" charset="2"/>
              <a:buNone/>
              <a:defRPr/>
            </a:pPr>
            <a:r>
              <a:rPr lang="en-US" sz="2400" u="sng" dirty="0"/>
              <a:t>Preponderance</a:t>
            </a:r>
            <a:r>
              <a:rPr lang="en-US" sz="2400" dirty="0"/>
              <a:t>.</a:t>
            </a:r>
          </a:p>
          <a:p>
            <a:pPr lvl="1" eaLnBrk="1" hangingPunct="1">
              <a:lnSpc>
                <a:spcPct val="90000"/>
              </a:lnSpc>
              <a:buFont typeface="Wingdings" charset="2"/>
              <a:buChar char="§"/>
              <a:defRPr/>
            </a:pPr>
            <a:r>
              <a:rPr lang="en-US" sz="2400" dirty="0"/>
              <a:t>1900-92: preponderance wins only 62% of time.</a:t>
            </a:r>
          </a:p>
          <a:p>
            <a:pPr lvl="2" eaLnBrk="1" hangingPunct="1">
              <a:lnSpc>
                <a:spcPct val="90000"/>
              </a:lnSpc>
              <a:buFont typeface="Wingdings" charset="2"/>
              <a:buChar char="§"/>
              <a:defRPr/>
            </a:pPr>
            <a:r>
              <a:rPr lang="en-US" sz="2000" dirty="0"/>
              <a:t>Nor is it any help to battlefield performance.</a:t>
            </a:r>
          </a:p>
          <a:p>
            <a:pPr lvl="1" eaLnBrk="1" hangingPunct="1">
              <a:lnSpc>
                <a:spcPct val="90000"/>
              </a:lnSpc>
              <a:buFont typeface="Wingdings" charset="2"/>
              <a:buNone/>
              <a:defRPr/>
            </a:pPr>
            <a:r>
              <a:rPr lang="en-US" sz="2400" u="sng" dirty="0"/>
              <a:t>Technology</a:t>
            </a:r>
            <a:r>
              <a:rPr lang="en-US" sz="2400" dirty="0"/>
              <a:t>.</a:t>
            </a:r>
          </a:p>
          <a:p>
            <a:pPr lvl="1" eaLnBrk="1" hangingPunct="1">
              <a:lnSpc>
                <a:spcPct val="90000"/>
              </a:lnSpc>
              <a:buFont typeface="Wingdings" charset="2"/>
              <a:buChar char="§"/>
              <a:defRPr/>
            </a:pPr>
            <a:r>
              <a:rPr lang="en-US" sz="2400" dirty="0"/>
              <a:t>Tech has only improved, while mobility has languished.</a:t>
            </a:r>
          </a:p>
          <a:p>
            <a:pPr lvl="2" eaLnBrk="1" hangingPunct="1">
              <a:lnSpc>
                <a:spcPct val="90000"/>
              </a:lnSpc>
              <a:buFont typeface="Wingdings" charset="2"/>
              <a:buChar char="§"/>
              <a:defRPr/>
            </a:pPr>
            <a:r>
              <a:rPr lang="en-US" sz="2000" dirty="0"/>
              <a:t>Tanks can reach highway speeds, yet get only 4km/day on battlefield.</a:t>
            </a:r>
          </a:p>
          <a:p>
            <a:pPr lvl="1" eaLnBrk="1" hangingPunct="1">
              <a:lnSpc>
                <a:spcPct val="90000"/>
              </a:lnSpc>
              <a:buFont typeface="Wingdings" charset="2"/>
              <a:buChar char="§"/>
              <a:defRPr/>
            </a:pPr>
            <a:r>
              <a:rPr lang="en-US" sz="2400" dirty="0"/>
              <a:t>20thC: shifts in prevailing tech not helped attacker until last 1/4 century.</a:t>
            </a:r>
          </a:p>
          <a:p>
            <a:pPr lvl="2" eaLnBrk="1" hangingPunct="1">
              <a:lnSpc>
                <a:spcPct val="90000"/>
              </a:lnSpc>
              <a:buFont typeface="Wingdings" charset="2"/>
              <a:buChar char="§"/>
              <a:defRPr/>
            </a:pPr>
            <a:r>
              <a:rPr lang="en-US" sz="2000" dirty="0"/>
              <a:t>1900-1974: odds of attacker victory stayed at 2/3, despite tank, airplane, &amp; wireless.</a:t>
            </a:r>
          </a:p>
          <a:p>
            <a:pPr lvl="1" eaLnBrk="1" hangingPunct="1">
              <a:lnSpc>
                <a:spcPct val="90000"/>
              </a:lnSpc>
              <a:buFont typeface="Wingdings" charset="2"/>
              <a:buChar char="§"/>
              <a:defRPr/>
            </a:pPr>
            <a:r>
              <a:rPr lang="en-US" sz="2400" dirty="0"/>
              <a:t>1956-1992: only 8 of 16 wars won by side </a:t>
            </a:r>
            <a:r>
              <a:rPr lang="en-US" sz="2400" dirty="0" err="1"/>
              <a:t>w</a:t>
            </a:r>
            <a:r>
              <a:rPr lang="en-US" sz="2400" dirty="0"/>
              <a:t> newer weapons.</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0" y="152400"/>
            <a:ext cx="7772400" cy="1143000"/>
          </a:xfrm>
        </p:spPr>
        <p:txBody>
          <a:bodyPr/>
          <a:lstStyle/>
          <a:p>
            <a:pPr eaLnBrk="1" hangingPunct="1">
              <a:defRPr/>
            </a:pPr>
            <a:r>
              <a:rPr lang="en-US" i="1"/>
              <a:t>Inadequacies</a:t>
            </a:r>
            <a:r>
              <a:rPr lang="en-US"/>
              <a:t>, III</a:t>
            </a:r>
            <a:endParaRPr lang="en-US" i="1"/>
          </a:p>
        </p:txBody>
      </p:sp>
      <p:sp>
        <p:nvSpPr>
          <p:cNvPr id="210947" name="Rectangle 3"/>
          <p:cNvSpPr>
            <a:spLocks noGrp="1" noChangeArrowheads="1"/>
          </p:cNvSpPr>
          <p:nvPr>
            <p:ph type="body" idx="1"/>
          </p:nvPr>
        </p:nvSpPr>
        <p:spPr>
          <a:xfrm>
            <a:off x="533400" y="1143000"/>
            <a:ext cx="8153400" cy="4343400"/>
          </a:xfrm>
        </p:spPr>
        <p:txBody>
          <a:bodyPr/>
          <a:lstStyle/>
          <a:p>
            <a:pPr eaLnBrk="1" hangingPunct="1">
              <a:buFont typeface="Wingdings" charset="2"/>
              <a:buChar char="§"/>
              <a:defRPr/>
            </a:pPr>
            <a:r>
              <a:rPr lang="en-US"/>
              <a:t>Empirical (cont).</a:t>
            </a:r>
            <a:endParaRPr lang="en-US" u="sng"/>
          </a:p>
          <a:p>
            <a:pPr lvl="1" eaLnBrk="1" hangingPunct="1">
              <a:buFont typeface="Wingdings" charset="2"/>
              <a:buNone/>
              <a:defRPr/>
            </a:pPr>
            <a:r>
              <a:rPr lang="en-US" u="sng"/>
              <a:t>Proficiency</a:t>
            </a:r>
          </a:p>
          <a:p>
            <a:pPr lvl="1" eaLnBrk="1" hangingPunct="1">
              <a:buFont typeface="Wingdings" charset="2"/>
              <a:buChar char="§"/>
              <a:defRPr/>
            </a:pPr>
            <a:r>
              <a:rPr lang="en-US"/>
              <a:t>Lose forest from the trees.</a:t>
            </a:r>
          </a:p>
          <a:p>
            <a:pPr lvl="2" eaLnBrk="1" hangingPunct="1">
              <a:buFont typeface="Wingdings" charset="2"/>
              <a:buChar char="§"/>
              <a:defRPr/>
            </a:pPr>
            <a:r>
              <a:rPr lang="en-US"/>
              <a:t>How test Biddle’s (‘05) 24 hypotheses across time?</a:t>
            </a:r>
          </a:p>
          <a:p>
            <a:pPr lvl="2" eaLnBrk="1" hangingPunct="1">
              <a:buFont typeface="Wingdings" charset="2"/>
              <a:buChar char="§"/>
              <a:defRPr/>
            </a:pPr>
            <a:r>
              <a:rPr lang="en-US"/>
              <a:t>Systematic examinations of proficiency’s contribution to victory are historically narrow.</a:t>
            </a:r>
          </a:p>
          <a:p>
            <a:pPr eaLnBrk="1" hangingPunct="1">
              <a:buFont typeface="Wingdings" charset="2"/>
              <a:buChar char="§"/>
              <a:defRPr/>
            </a:pPr>
            <a:endParaRPr lang="en-US"/>
          </a:p>
          <a:p>
            <a:pPr eaLnBrk="1" hangingPunct="1">
              <a:buFont typeface="Wingdings" charset="2"/>
              <a:buChar char="§"/>
              <a:defRPr/>
            </a:pPr>
            <a:endParaRPr lang="en-US"/>
          </a:p>
        </p:txBody>
      </p:sp>
      <p:pic>
        <p:nvPicPr>
          <p:cNvPr id="98308" name="Picture 4"/>
          <p:cNvPicPr>
            <a:picLocks noChangeAspect="1" noChangeArrowheads="1"/>
          </p:cNvPicPr>
          <p:nvPr/>
        </p:nvPicPr>
        <p:blipFill>
          <a:blip r:embed="rId3"/>
          <a:srcRect/>
          <a:stretch>
            <a:fillRect/>
          </a:stretch>
        </p:blipFill>
        <p:spPr bwMode="auto">
          <a:xfrm>
            <a:off x="6629400" y="0"/>
            <a:ext cx="2514600" cy="1936750"/>
          </a:xfrm>
          <a:prstGeom prst="rect">
            <a:avLst/>
          </a:prstGeom>
          <a:noFill/>
          <a:ln w="9525">
            <a:noFill/>
            <a:miter lim="800000"/>
            <a:headEnd/>
            <a:tailEnd/>
          </a:ln>
        </p:spPr>
      </p:pic>
      <p:pic>
        <p:nvPicPr>
          <p:cNvPr id="98309" name="Picture 5"/>
          <p:cNvPicPr>
            <a:picLocks noChangeAspect="1" noChangeArrowheads="1"/>
          </p:cNvPicPr>
          <p:nvPr/>
        </p:nvPicPr>
        <p:blipFill>
          <a:blip r:embed="rId4"/>
          <a:srcRect/>
          <a:stretch>
            <a:fillRect/>
          </a:stretch>
        </p:blipFill>
        <p:spPr bwMode="auto">
          <a:xfrm>
            <a:off x="685800" y="4478338"/>
            <a:ext cx="7543800" cy="2379662"/>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685800" y="381000"/>
            <a:ext cx="7772400" cy="1143000"/>
          </a:xfrm>
        </p:spPr>
        <p:txBody>
          <a:bodyPr/>
          <a:lstStyle/>
          <a:p>
            <a:pPr eaLnBrk="1" hangingPunct="1">
              <a:defRPr/>
            </a:pPr>
            <a:r>
              <a:rPr lang="en-US" i="1"/>
              <a:t>Methodology</a:t>
            </a:r>
            <a:r>
              <a:rPr lang="en-US"/>
              <a:t>, II</a:t>
            </a:r>
            <a:endParaRPr lang="en-US" i="1"/>
          </a:p>
        </p:txBody>
      </p:sp>
      <p:sp>
        <p:nvSpPr>
          <p:cNvPr id="216067" name="Rectangle 3"/>
          <p:cNvSpPr>
            <a:spLocks noGrp="1" noChangeArrowheads="1"/>
          </p:cNvSpPr>
          <p:nvPr>
            <p:ph type="body" idx="1"/>
          </p:nvPr>
        </p:nvSpPr>
        <p:spPr>
          <a:xfrm>
            <a:off x="457200" y="1600200"/>
            <a:ext cx="7772400" cy="4114800"/>
          </a:xfrm>
        </p:spPr>
        <p:txBody>
          <a:bodyPr/>
          <a:lstStyle/>
          <a:p>
            <a:pPr eaLnBrk="1" hangingPunct="1">
              <a:lnSpc>
                <a:spcPct val="90000"/>
              </a:lnSpc>
              <a:buFont typeface="Wingdings" charset="2"/>
              <a:buChar char="§"/>
              <a:defRPr/>
            </a:pPr>
            <a:r>
              <a:rPr lang="en-US" sz="2800"/>
              <a:t>Key concepts:</a:t>
            </a:r>
          </a:p>
          <a:p>
            <a:pPr lvl="1" eaLnBrk="1" hangingPunct="1">
              <a:lnSpc>
                <a:spcPct val="90000"/>
              </a:lnSpc>
              <a:buFont typeface="Wingdings" charset="2"/>
              <a:buChar char="§"/>
              <a:defRPr/>
            </a:pPr>
            <a:r>
              <a:rPr lang="en-US" sz="2400" i="1"/>
              <a:t>Preponderance</a:t>
            </a:r>
            <a:r>
              <a:rPr lang="en-US" sz="2400"/>
              <a:t>: more troops.</a:t>
            </a:r>
          </a:p>
          <a:p>
            <a:pPr lvl="1" eaLnBrk="1" hangingPunct="1">
              <a:lnSpc>
                <a:spcPct val="90000"/>
              </a:lnSpc>
              <a:buFont typeface="Wingdings" charset="2"/>
              <a:buChar char="§"/>
              <a:defRPr/>
            </a:pPr>
            <a:r>
              <a:rPr lang="en-US" sz="2400" i="1"/>
              <a:t>Casualties</a:t>
            </a:r>
            <a:r>
              <a:rPr lang="en-US" sz="2400"/>
              <a:t>: </a:t>
            </a:r>
            <a:r>
              <a:rPr lang="en-US" sz="2400" u="sng"/>
              <a:t>incl</a:t>
            </a:r>
            <a:r>
              <a:rPr lang="en-US" sz="2400"/>
              <a:t> POWs, where available (though % also provided).</a:t>
            </a:r>
          </a:p>
          <a:p>
            <a:pPr lvl="1" eaLnBrk="1" hangingPunct="1">
              <a:lnSpc>
                <a:spcPct val="90000"/>
              </a:lnSpc>
              <a:buFont typeface="Wingdings" charset="2"/>
              <a:buChar char="§"/>
              <a:defRPr/>
            </a:pPr>
            <a:r>
              <a:rPr lang="en-US" sz="2400" i="1"/>
              <a:t>Attacker</a:t>
            </a:r>
            <a:r>
              <a:rPr lang="en-US" sz="2400"/>
              <a:t>: moves first.  When doubt, strategic initiative.</a:t>
            </a:r>
          </a:p>
          <a:p>
            <a:pPr lvl="1" eaLnBrk="1" hangingPunct="1">
              <a:lnSpc>
                <a:spcPct val="90000"/>
              </a:lnSpc>
              <a:buFont typeface="Wingdings" charset="2"/>
              <a:buChar char="§"/>
              <a:defRPr/>
            </a:pPr>
            <a:r>
              <a:rPr lang="en-US" sz="2400" i="1"/>
              <a:t>Victory</a:t>
            </a:r>
            <a:r>
              <a:rPr lang="en-US" sz="2400"/>
              <a:t>: blinks last (who left the field last?).</a:t>
            </a:r>
          </a:p>
          <a:p>
            <a:pPr lvl="1" eaLnBrk="1" hangingPunct="1">
              <a:lnSpc>
                <a:spcPct val="90000"/>
              </a:lnSpc>
              <a:buFont typeface="Wingdings" charset="2"/>
              <a:buChar char="§"/>
              <a:defRPr/>
            </a:pPr>
            <a:r>
              <a:rPr lang="en-US" sz="2400" i="1"/>
              <a:t>Casualty Score</a:t>
            </a:r>
            <a:r>
              <a:rPr lang="en-US" sz="2400"/>
              <a:t>: Cas: B/A, Cas; A/B</a:t>
            </a:r>
          </a:p>
          <a:p>
            <a:pPr lvl="2" eaLnBrk="1" hangingPunct="1">
              <a:lnSpc>
                <a:spcPct val="90000"/>
              </a:lnSpc>
              <a:buFont typeface="Wingdings" charset="2"/>
              <a:buChar char="§"/>
              <a:defRPr/>
            </a:pPr>
            <a:r>
              <a:rPr lang="en-US" sz="2000"/>
              <a:t>(casualties A inflicts on B, per casualty of their own endured).</a:t>
            </a:r>
          </a:p>
          <a:p>
            <a:pPr lvl="2" eaLnBrk="1" hangingPunct="1">
              <a:lnSpc>
                <a:spcPct val="90000"/>
              </a:lnSpc>
              <a:buFont typeface="Wingdings" charset="2"/>
              <a:buChar char="§"/>
              <a:defRPr/>
            </a:pPr>
            <a:r>
              <a:rPr lang="en-US" sz="2000"/>
              <a:t>[is about balance of casualties].</a:t>
            </a:r>
          </a:p>
          <a:p>
            <a:pPr lvl="1" eaLnBrk="1" hangingPunct="1">
              <a:lnSpc>
                <a:spcPct val="90000"/>
              </a:lnSpc>
              <a:buFont typeface="Wingdings" charset="2"/>
              <a:buChar char="§"/>
              <a:defRPr/>
            </a:pPr>
            <a:r>
              <a:rPr lang="en-US" sz="2400" i="1"/>
              <a:t>Relative Kill Totals (RKT): </a:t>
            </a:r>
          </a:p>
          <a:p>
            <a:pPr lvl="2" eaLnBrk="1" hangingPunct="1">
              <a:lnSpc>
                <a:spcPct val="90000"/>
              </a:lnSpc>
              <a:buFont typeface="Wingdings" charset="2"/>
              <a:buChar char="§"/>
              <a:defRPr/>
            </a:pPr>
            <a:r>
              <a:rPr lang="en-US" sz="2000"/>
              <a:t>A: Bcas/Aengaged, B: Acas/Bengaged</a:t>
            </a:r>
            <a:endParaRPr lang="en-US" sz="2000" i="1"/>
          </a:p>
          <a:p>
            <a:pPr lvl="2" eaLnBrk="1" hangingPunct="1">
              <a:lnSpc>
                <a:spcPct val="90000"/>
              </a:lnSpc>
              <a:buFont typeface="Wingdings" charset="2"/>
              <a:buChar char="§"/>
              <a:defRPr/>
            </a:pPr>
            <a:r>
              <a:rPr lang="en-US" sz="2000"/>
              <a:t>(casualties A inflicts on B, per soldier of A engaged).</a:t>
            </a:r>
          </a:p>
          <a:p>
            <a:pPr lvl="2" eaLnBrk="1" hangingPunct="1">
              <a:lnSpc>
                <a:spcPct val="90000"/>
              </a:lnSpc>
              <a:buFont typeface="Wingdings" charset="2"/>
              <a:buChar char="§"/>
              <a:defRPr/>
            </a:pPr>
            <a:r>
              <a:rPr lang="en-US" sz="2000"/>
              <a:t>[is about relative combat performance].</a:t>
            </a:r>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685800" y="0"/>
            <a:ext cx="7772400" cy="1143000"/>
          </a:xfrm>
        </p:spPr>
        <p:txBody>
          <a:bodyPr/>
          <a:lstStyle/>
          <a:p>
            <a:pPr eaLnBrk="1" hangingPunct="1">
              <a:defRPr/>
            </a:pPr>
            <a:r>
              <a:rPr lang="en-US" i="1"/>
              <a:t>Results</a:t>
            </a:r>
          </a:p>
        </p:txBody>
      </p:sp>
      <p:sp>
        <p:nvSpPr>
          <p:cNvPr id="215043" name="Rectangle 3"/>
          <p:cNvSpPr>
            <a:spLocks noGrp="1" noChangeArrowheads="1"/>
          </p:cNvSpPr>
          <p:nvPr>
            <p:ph type="body" idx="1"/>
          </p:nvPr>
        </p:nvSpPr>
        <p:spPr>
          <a:xfrm>
            <a:off x="685800" y="914400"/>
            <a:ext cx="7772400" cy="4114800"/>
          </a:xfrm>
        </p:spPr>
        <p:txBody>
          <a:bodyPr/>
          <a:lstStyle/>
          <a:p>
            <a:pPr eaLnBrk="1" hangingPunct="1">
              <a:lnSpc>
                <a:spcPct val="90000"/>
              </a:lnSpc>
              <a:buFont typeface="Wingdings" charset="2"/>
              <a:buNone/>
              <a:defRPr/>
            </a:pPr>
            <a:r>
              <a:rPr lang="en-US" sz="2800"/>
              <a:t>1. Frequency.</a:t>
            </a:r>
          </a:p>
          <a:p>
            <a:pPr lvl="1" eaLnBrk="1" hangingPunct="1">
              <a:lnSpc>
                <a:spcPct val="90000"/>
              </a:lnSpc>
              <a:buFont typeface="Wingdings" charset="2"/>
              <a:buChar char="§"/>
              <a:defRPr/>
            </a:pPr>
            <a:r>
              <a:rPr lang="en-US" sz="2400"/>
              <a:t>No civilization = no war (though was lots of violence).</a:t>
            </a:r>
          </a:p>
          <a:p>
            <a:pPr lvl="1" eaLnBrk="1" hangingPunct="1">
              <a:lnSpc>
                <a:spcPct val="90000"/>
              </a:lnSpc>
              <a:buFont typeface="Wingdings" charset="2"/>
              <a:buChar char="§"/>
              <a:defRPr/>
            </a:pPr>
            <a:r>
              <a:rPr lang="en-US" sz="2400"/>
              <a:t>Campaign initiation follows the weather.</a:t>
            </a:r>
          </a:p>
          <a:p>
            <a:pPr lvl="1" eaLnBrk="1" hangingPunct="1">
              <a:lnSpc>
                <a:spcPct val="90000"/>
              </a:lnSpc>
              <a:buFont typeface="Wingdings" charset="2"/>
              <a:buChar char="§"/>
              <a:defRPr/>
            </a:pPr>
            <a:r>
              <a:rPr lang="en-US" sz="2400"/>
              <a:t>Recent growth in battles per century &amp; per year.</a:t>
            </a:r>
          </a:p>
          <a:p>
            <a:pPr lvl="2" eaLnBrk="1" hangingPunct="1">
              <a:lnSpc>
                <a:spcPct val="90000"/>
              </a:lnSpc>
              <a:buFont typeface="Wingdings" charset="2"/>
              <a:buChar char="§"/>
              <a:defRPr/>
            </a:pPr>
            <a:r>
              <a:rPr lang="en-US" sz="2000"/>
              <a:t>More actors, more records, higher</a:t>
            </a:r>
            <a:r>
              <a:rPr lang="en-US" sz="2000" i="1"/>
              <a:t> intensity</a:t>
            </a:r>
            <a:r>
              <a:rPr lang="en-US" sz="2000"/>
              <a:t>.</a:t>
            </a:r>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eaLnBrk="1" hangingPunct="1">
              <a:lnSpc>
                <a:spcPct val="90000"/>
              </a:lnSpc>
              <a:buFont typeface="Wingdings" charset="2"/>
              <a:buChar char="§"/>
              <a:defRPr/>
            </a:pPr>
            <a:endParaRPr lang="en-US" sz="2800"/>
          </a:p>
        </p:txBody>
      </p:sp>
      <p:graphicFrame>
        <p:nvGraphicFramePr>
          <p:cNvPr id="102402" name="Object 2"/>
          <p:cNvGraphicFramePr>
            <a:graphicFrameLocks noChangeAspect="1"/>
          </p:cNvGraphicFramePr>
          <p:nvPr/>
        </p:nvGraphicFramePr>
        <p:xfrm>
          <a:off x="990600" y="3087688"/>
          <a:ext cx="6934200" cy="3770312"/>
        </p:xfrm>
        <a:graphic>
          <a:graphicData uri="http://schemas.openxmlformats.org/presentationml/2006/ole">
            <p:oleObj spid="_x0000_s102402" name="Worksheet" r:id="rId3" imgW="8293608" imgH="4507992" progId="Excel.Sheet.8">
              <p:embed/>
            </p:oleObj>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defRPr/>
            </a:pPr>
            <a:endParaRPr lang="en-US"/>
          </a:p>
        </p:txBody>
      </p:sp>
      <p:graphicFrame>
        <p:nvGraphicFramePr>
          <p:cNvPr id="103426" name="Object 2"/>
          <p:cNvGraphicFramePr>
            <a:graphicFrameLocks noChangeAspect="1"/>
          </p:cNvGraphicFramePr>
          <p:nvPr/>
        </p:nvGraphicFramePr>
        <p:xfrm>
          <a:off x="-228600" y="0"/>
          <a:ext cx="6172200" cy="3619500"/>
        </p:xfrm>
        <a:graphic>
          <a:graphicData uri="http://schemas.openxmlformats.org/presentationml/2006/ole">
            <p:oleObj spid="_x0000_s103426" name="Worksheet" r:id="rId3" imgW="6236208" imgH="3250692" progId="Excel.Sheet.8">
              <p:embed/>
            </p:oleObj>
          </a:graphicData>
        </a:graphic>
      </p:graphicFrame>
      <p:sp>
        <p:nvSpPr>
          <p:cNvPr id="217095" name="Rectangle 7"/>
          <p:cNvSpPr>
            <a:spLocks noGrp="1" noChangeArrowheads="1"/>
          </p:cNvSpPr>
          <p:nvPr>
            <p:ph type="body" idx="1"/>
          </p:nvPr>
        </p:nvSpPr>
        <p:spPr/>
        <p:txBody>
          <a:bodyPr/>
          <a:lstStyle/>
          <a:p>
            <a:pPr eaLnBrk="1" hangingPunct="1">
              <a:buFont typeface="Wingdings" charset="2"/>
              <a:buNone/>
              <a:defRPr/>
            </a:pPr>
            <a:endParaRPr lang="en-US"/>
          </a:p>
        </p:txBody>
      </p:sp>
      <p:graphicFrame>
        <p:nvGraphicFramePr>
          <p:cNvPr id="103427" name="Object 3"/>
          <p:cNvGraphicFramePr>
            <a:graphicFrameLocks noChangeAspect="1"/>
          </p:cNvGraphicFramePr>
          <p:nvPr/>
        </p:nvGraphicFramePr>
        <p:xfrm>
          <a:off x="3352800" y="3276600"/>
          <a:ext cx="6470650" cy="3819525"/>
        </p:xfrm>
        <a:graphic>
          <a:graphicData uri="http://schemas.openxmlformats.org/presentationml/2006/ole">
            <p:oleObj spid="_x0000_s103427" name="Worksheet" r:id="rId4" imgW="8217408" imgH="4850892" progId="Excel.Sheet.8">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i="1" dirty="0" smtClean="0"/>
              <a:t>Dataset Construction</a:t>
            </a:r>
            <a:endParaRPr lang="en-US" i="1" dirty="0"/>
          </a:p>
        </p:txBody>
      </p:sp>
      <p:sp>
        <p:nvSpPr>
          <p:cNvPr id="3" name="Content Placeholder 2"/>
          <p:cNvSpPr>
            <a:spLocks noGrp="1"/>
          </p:cNvSpPr>
          <p:nvPr>
            <p:ph idx="1"/>
          </p:nvPr>
        </p:nvSpPr>
        <p:spPr>
          <a:xfrm>
            <a:off x="457200" y="1066800"/>
            <a:ext cx="8229600" cy="1905000"/>
          </a:xfrm>
        </p:spPr>
        <p:txBody>
          <a:bodyPr>
            <a:normAutofit fontScale="62500" lnSpcReduction="20000"/>
          </a:bodyPr>
          <a:lstStyle/>
          <a:p>
            <a:pPr eaLnBrk="1" hangingPunct="1">
              <a:buFont typeface="Wingdings" charset="2"/>
              <a:buChar char="§"/>
              <a:defRPr/>
            </a:pPr>
            <a:r>
              <a:rPr lang="en-US" dirty="0" smtClean="0"/>
              <a:t>An entirely new dataset was created for this project.</a:t>
            </a:r>
          </a:p>
          <a:p>
            <a:pPr lvl="1" eaLnBrk="1" hangingPunct="1">
              <a:buFont typeface="Wingdings" charset="2"/>
              <a:buChar char="§"/>
              <a:defRPr/>
            </a:pPr>
            <a:r>
              <a:rPr lang="en-US" dirty="0" smtClean="0"/>
              <a:t>Perrett, followed by Chandler, </a:t>
            </a:r>
            <a:r>
              <a:rPr lang="en-US" dirty="0" err="1" smtClean="0"/>
              <a:t>Badsey</a:t>
            </a:r>
            <a:r>
              <a:rPr lang="en-US" dirty="0" smtClean="0"/>
              <a:t>, </a:t>
            </a:r>
            <a:r>
              <a:rPr lang="en-US" dirty="0" err="1" smtClean="0"/>
              <a:t>Clodfelter</a:t>
            </a:r>
            <a:r>
              <a:rPr lang="en-US" dirty="0" smtClean="0"/>
              <a:t> relied on for battle statistics.</a:t>
            </a:r>
          </a:p>
          <a:p>
            <a:pPr lvl="2" eaLnBrk="1" hangingPunct="1">
              <a:buFont typeface="Wingdings" charset="2"/>
              <a:buChar char="§"/>
              <a:defRPr/>
            </a:pPr>
            <a:r>
              <a:rPr lang="en-US" dirty="0" smtClean="0"/>
              <a:t>Conflicts resolved by more common figure.  </a:t>
            </a:r>
          </a:p>
          <a:p>
            <a:pPr lvl="1" eaLnBrk="1" hangingPunct="1">
              <a:buFont typeface="Wingdings" charset="2"/>
              <a:buChar char="§"/>
              <a:defRPr/>
            </a:pPr>
            <a:r>
              <a:rPr lang="en-US" dirty="0" smtClean="0"/>
              <a:t>754 battles incorporated, ranging from Megiddo (1479 BC) to </a:t>
            </a:r>
            <a:r>
              <a:rPr lang="en-US" dirty="0" err="1" smtClean="0"/>
              <a:t>Wanat</a:t>
            </a:r>
            <a:r>
              <a:rPr lang="en-US" dirty="0" smtClean="0"/>
              <a:t> (2008).</a:t>
            </a:r>
          </a:p>
          <a:p>
            <a:pPr lvl="2" eaLnBrk="1" hangingPunct="1">
              <a:buFont typeface="Wingdings" charset="2"/>
              <a:buChar char="§"/>
              <a:defRPr/>
            </a:pPr>
            <a:r>
              <a:rPr lang="en-US" dirty="0" smtClean="0"/>
              <a:t>All data available at </a:t>
            </a:r>
            <a:r>
              <a:rPr lang="en-US" dirty="0" smtClean="0">
                <a:hlinkClick r:id="rId2"/>
              </a:rPr>
              <a:t>http://web.me.com/sean_m_c/Site/Academic_Details.html</a:t>
            </a:r>
            <a:r>
              <a:rPr lang="en-US" dirty="0" smtClean="0"/>
              <a:t>.  </a:t>
            </a:r>
          </a:p>
          <a:p>
            <a:endParaRPr lang="en-US" dirty="0"/>
          </a:p>
        </p:txBody>
      </p:sp>
      <p:pic>
        <p:nvPicPr>
          <p:cNvPr id="4" name="Picture 4" descr="Screen shot 2011-09-05 at 1.53.25 AM.png"/>
          <p:cNvPicPr>
            <a:picLocks noChangeAspect="1"/>
          </p:cNvPicPr>
          <p:nvPr/>
        </p:nvPicPr>
        <p:blipFill>
          <a:blip r:embed="rId3"/>
          <a:srcRect/>
          <a:stretch>
            <a:fillRect/>
          </a:stretch>
        </p:blipFill>
        <p:spPr bwMode="auto">
          <a:xfrm>
            <a:off x="990600" y="2895600"/>
            <a:ext cx="6794500" cy="336379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0"/>
            <a:ext cx="7772400" cy="1143000"/>
          </a:xfrm>
        </p:spPr>
        <p:txBody>
          <a:bodyPr/>
          <a:lstStyle/>
          <a:p>
            <a:pPr eaLnBrk="1" hangingPunct="1">
              <a:defRPr/>
            </a:pPr>
            <a:endParaRPr lang="en-US"/>
          </a:p>
        </p:txBody>
      </p:sp>
      <p:sp>
        <p:nvSpPr>
          <p:cNvPr id="219139" name="Rectangle 3"/>
          <p:cNvSpPr>
            <a:spLocks noGrp="1" noChangeArrowheads="1"/>
          </p:cNvSpPr>
          <p:nvPr>
            <p:ph type="body" idx="1"/>
          </p:nvPr>
        </p:nvSpPr>
        <p:spPr>
          <a:xfrm>
            <a:off x="533400" y="533400"/>
            <a:ext cx="7772400" cy="4114800"/>
          </a:xfrm>
        </p:spPr>
        <p:txBody>
          <a:bodyPr/>
          <a:lstStyle/>
          <a:p>
            <a:pPr eaLnBrk="1" hangingPunct="1">
              <a:lnSpc>
                <a:spcPct val="90000"/>
              </a:lnSpc>
              <a:buFont typeface="Wingdings" charset="2"/>
              <a:buNone/>
              <a:defRPr/>
            </a:pPr>
            <a:r>
              <a:rPr lang="en-US" sz="2800"/>
              <a:t>2. Intensity.</a:t>
            </a:r>
          </a:p>
          <a:p>
            <a:pPr lvl="1" eaLnBrk="1" hangingPunct="1">
              <a:lnSpc>
                <a:spcPct val="90000"/>
              </a:lnSpc>
              <a:buFont typeface="Wingdings" charset="2"/>
              <a:buChar char="§"/>
              <a:defRPr/>
            </a:pPr>
            <a:r>
              <a:rPr lang="en-US" sz="2400"/>
              <a:t>Antiquity unmatched until relatively recent times.</a:t>
            </a:r>
          </a:p>
          <a:p>
            <a:pPr lvl="2" eaLnBrk="1" hangingPunct="1">
              <a:lnSpc>
                <a:spcPct val="90000"/>
              </a:lnSpc>
              <a:buFont typeface="Wingdings" charset="2"/>
              <a:buChar char="§"/>
              <a:defRPr/>
            </a:pPr>
            <a:r>
              <a:rPr lang="en-US" sz="2000"/>
              <a:t>Dark Ages: smaller forces &amp; fewer casualties.</a:t>
            </a:r>
          </a:p>
          <a:p>
            <a:pPr lvl="1" eaLnBrk="1" hangingPunct="1">
              <a:lnSpc>
                <a:spcPct val="90000"/>
              </a:lnSpc>
              <a:buFont typeface="Wingdings" charset="2"/>
              <a:buChar char="§"/>
              <a:defRPr/>
            </a:pPr>
            <a:r>
              <a:rPr lang="en-US" sz="2400"/>
              <a:t>Modernity = entirely new era.</a:t>
            </a:r>
          </a:p>
          <a:p>
            <a:pPr lvl="2" eaLnBrk="1" hangingPunct="1">
              <a:lnSpc>
                <a:spcPct val="90000"/>
              </a:lnSpc>
              <a:buFont typeface="Wingdings" charset="2"/>
              <a:buChar char="§"/>
              <a:defRPr/>
            </a:pPr>
            <a:r>
              <a:rPr lang="en-US" sz="2000"/>
              <a:t>Unprecedented </a:t>
            </a:r>
            <a:r>
              <a:rPr lang="en-US" sz="2000" i="1"/>
              <a:t>peak</a:t>
            </a:r>
            <a:r>
              <a:rPr lang="en-US" sz="2000"/>
              <a:t> &amp; </a:t>
            </a:r>
            <a:r>
              <a:rPr lang="en-US" sz="2000" i="1"/>
              <a:t>average</a:t>
            </a:r>
            <a:r>
              <a:rPr lang="en-US" sz="2000"/>
              <a:t> engagement size.</a:t>
            </a:r>
          </a:p>
          <a:p>
            <a:pPr lvl="2" eaLnBrk="1" hangingPunct="1">
              <a:lnSpc>
                <a:spcPct val="90000"/>
              </a:lnSpc>
              <a:buFont typeface="Wingdings" charset="2"/>
              <a:buChar char="§"/>
              <a:defRPr/>
            </a:pPr>
            <a:endParaRPr lang="en-US" sz="2000"/>
          </a:p>
          <a:p>
            <a:pPr lvl="1" eaLnBrk="1" hangingPunct="1">
              <a:lnSpc>
                <a:spcPct val="90000"/>
              </a:lnSpc>
              <a:buFont typeface="Wingdings" charset="2"/>
              <a:buChar char="§"/>
              <a:defRPr/>
            </a:pPr>
            <a:endParaRPr lang="en-US" sz="2400"/>
          </a:p>
          <a:p>
            <a:pPr lvl="2" eaLnBrk="1" hangingPunct="1">
              <a:lnSpc>
                <a:spcPct val="90000"/>
              </a:lnSpc>
              <a:buFont typeface="Wingdings" charset="2"/>
              <a:buChar char="§"/>
              <a:defRPr/>
            </a:pPr>
            <a:endParaRPr lang="en-US" sz="20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eaLnBrk="1" hangingPunct="1">
              <a:lnSpc>
                <a:spcPct val="90000"/>
              </a:lnSpc>
              <a:buFont typeface="Wingdings" charset="2"/>
              <a:buChar char="§"/>
              <a:defRPr/>
            </a:pPr>
            <a:endParaRPr lang="en-US" sz="2800"/>
          </a:p>
        </p:txBody>
      </p:sp>
      <p:graphicFrame>
        <p:nvGraphicFramePr>
          <p:cNvPr id="104450" name="Object 2"/>
          <p:cNvGraphicFramePr>
            <a:graphicFrameLocks noChangeAspect="1"/>
          </p:cNvGraphicFramePr>
          <p:nvPr/>
        </p:nvGraphicFramePr>
        <p:xfrm>
          <a:off x="1219200" y="2586038"/>
          <a:ext cx="6781800" cy="4271962"/>
        </p:xfrm>
        <a:graphic>
          <a:graphicData uri="http://schemas.openxmlformats.org/presentationml/2006/ole">
            <p:oleObj spid="_x0000_s104450" name="Worksheet" r:id="rId3" imgW="10465308" imgH="6591300" progId="Excel.Sheet.8">
              <p:embed/>
            </p:oleObj>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304800"/>
            <a:ext cx="7772400" cy="1143000"/>
          </a:xfrm>
        </p:spPr>
        <p:txBody>
          <a:bodyPr/>
          <a:lstStyle/>
          <a:p>
            <a:pPr eaLnBrk="1" hangingPunct="1">
              <a:defRPr/>
            </a:pPr>
            <a:endParaRPr lang="en-US"/>
          </a:p>
        </p:txBody>
      </p:sp>
      <p:sp>
        <p:nvSpPr>
          <p:cNvPr id="221187" name="Rectangle 3"/>
          <p:cNvSpPr>
            <a:spLocks noGrp="1" noChangeArrowheads="1"/>
          </p:cNvSpPr>
          <p:nvPr>
            <p:ph type="body" idx="1"/>
          </p:nvPr>
        </p:nvSpPr>
        <p:spPr>
          <a:xfrm>
            <a:off x="685800" y="914400"/>
            <a:ext cx="7772400" cy="4114800"/>
          </a:xfrm>
        </p:spPr>
        <p:txBody>
          <a:bodyPr/>
          <a:lstStyle/>
          <a:p>
            <a:pPr eaLnBrk="1" hangingPunct="1">
              <a:lnSpc>
                <a:spcPct val="90000"/>
              </a:lnSpc>
              <a:buFont typeface="Wingdings" charset="2"/>
              <a:buChar char="§"/>
              <a:defRPr/>
            </a:pPr>
            <a:r>
              <a:rPr lang="en-US" sz="2800"/>
              <a:t>h</a:t>
            </a:r>
          </a:p>
          <a:p>
            <a:pPr lvl="1" eaLnBrk="1" hangingPunct="1">
              <a:lnSpc>
                <a:spcPct val="90000"/>
              </a:lnSpc>
              <a:buFont typeface="Wingdings" charset="2"/>
              <a:buChar char="§"/>
              <a:defRPr/>
            </a:pPr>
            <a:endParaRPr lang="en-US" sz="24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p:txBody>
      </p:sp>
      <p:graphicFrame>
        <p:nvGraphicFramePr>
          <p:cNvPr id="105474" name="Object 2"/>
          <p:cNvGraphicFramePr>
            <a:graphicFrameLocks noChangeAspect="1"/>
          </p:cNvGraphicFramePr>
          <p:nvPr/>
        </p:nvGraphicFramePr>
        <p:xfrm>
          <a:off x="0" y="0"/>
          <a:ext cx="6248400" cy="3824288"/>
        </p:xfrm>
        <a:graphic>
          <a:graphicData uri="http://schemas.openxmlformats.org/presentationml/2006/ole">
            <p:oleObj spid="_x0000_s105474" name="Worksheet" r:id="rId3" imgW="7264908" imgH="4445508" progId="Excel.Sheet.8">
              <p:embed/>
            </p:oleObj>
          </a:graphicData>
        </a:graphic>
      </p:graphicFrame>
      <p:graphicFrame>
        <p:nvGraphicFramePr>
          <p:cNvPr id="105475" name="Object 3"/>
          <p:cNvGraphicFramePr>
            <a:graphicFrameLocks noChangeAspect="1"/>
          </p:cNvGraphicFramePr>
          <p:nvPr/>
        </p:nvGraphicFramePr>
        <p:xfrm>
          <a:off x="3124200" y="3767138"/>
          <a:ext cx="6019800" cy="3090862"/>
        </p:xfrm>
        <a:graphic>
          <a:graphicData uri="http://schemas.openxmlformats.org/presentationml/2006/ole">
            <p:oleObj spid="_x0000_s105475" name="Worksheet" r:id="rId4" imgW="8458200" imgH="4343400" progId="Excel.Sheet.8">
              <p:embed/>
            </p:oleObj>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defRPr/>
            </a:pPr>
            <a:endParaRPr lang="en-US"/>
          </a:p>
        </p:txBody>
      </p:sp>
      <p:sp>
        <p:nvSpPr>
          <p:cNvPr id="230403" name="Rectangle 3"/>
          <p:cNvSpPr>
            <a:spLocks noGrp="1" noChangeArrowheads="1"/>
          </p:cNvSpPr>
          <p:nvPr>
            <p:ph type="body" idx="1"/>
          </p:nvPr>
        </p:nvSpPr>
        <p:spPr>
          <a:xfrm>
            <a:off x="685800" y="838200"/>
            <a:ext cx="7772400" cy="4114800"/>
          </a:xfrm>
        </p:spPr>
        <p:txBody>
          <a:bodyPr/>
          <a:lstStyle/>
          <a:p>
            <a:pPr eaLnBrk="1" hangingPunct="1">
              <a:lnSpc>
                <a:spcPct val="90000"/>
              </a:lnSpc>
              <a:buFont typeface="Wingdings" charset="2"/>
              <a:buChar char="§"/>
              <a:defRPr/>
            </a:pPr>
            <a:r>
              <a:rPr lang="en-US" sz="2800"/>
              <a:t>Modernity = incredible industrialization of war.</a:t>
            </a:r>
          </a:p>
          <a:p>
            <a:pPr lvl="1" eaLnBrk="1" hangingPunct="1">
              <a:lnSpc>
                <a:spcPct val="90000"/>
              </a:lnSpc>
              <a:buFont typeface="Wingdings" charset="2"/>
              <a:buChar char="§"/>
              <a:defRPr/>
            </a:pPr>
            <a:r>
              <a:rPr lang="en-US" sz="2400"/>
              <a:t>Ie 2,000 guns at Leipzig (1813) vs 38,600 at Bagration (1944).</a:t>
            </a:r>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p:txBody>
      </p:sp>
      <p:graphicFrame>
        <p:nvGraphicFramePr>
          <p:cNvPr id="106498" name="Object 2"/>
          <p:cNvGraphicFramePr>
            <a:graphicFrameLocks noChangeAspect="1"/>
          </p:cNvGraphicFramePr>
          <p:nvPr/>
        </p:nvGraphicFramePr>
        <p:xfrm>
          <a:off x="304800" y="2095500"/>
          <a:ext cx="8434388" cy="4762500"/>
        </p:xfrm>
        <a:graphic>
          <a:graphicData uri="http://schemas.openxmlformats.org/presentationml/2006/ole">
            <p:oleObj spid="_x0000_s106498" name="Worksheet" r:id="rId3" imgW="8432292" imgH="4762500" progId="Excel.Sheet.8">
              <p:embed/>
            </p:oleObj>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85800" y="533400"/>
            <a:ext cx="7772400" cy="1143000"/>
          </a:xfrm>
        </p:spPr>
        <p:txBody>
          <a:bodyPr/>
          <a:lstStyle/>
          <a:p>
            <a:pPr eaLnBrk="1" hangingPunct="1">
              <a:defRPr/>
            </a:pPr>
            <a:r>
              <a:rPr lang="en-US" i="1"/>
              <a:t>Results</a:t>
            </a:r>
            <a:r>
              <a:rPr lang="en-US"/>
              <a:t>, II</a:t>
            </a:r>
          </a:p>
        </p:txBody>
      </p:sp>
      <p:sp>
        <p:nvSpPr>
          <p:cNvPr id="220163" name="Rectangle 3"/>
          <p:cNvSpPr>
            <a:spLocks noGrp="1" noChangeArrowheads="1"/>
          </p:cNvSpPr>
          <p:nvPr>
            <p:ph type="body" idx="1"/>
          </p:nvPr>
        </p:nvSpPr>
        <p:spPr>
          <a:xfrm>
            <a:off x="685800" y="1828800"/>
            <a:ext cx="7772400" cy="4114800"/>
          </a:xfrm>
        </p:spPr>
        <p:txBody>
          <a:bodyPr/>
          <a:lstStyle/>
          <a:p>
            <a:pPr eaLnBrk="1" hangingPunct="1">
              <a:buFont typeface="Wingdings" charset="2"/>
              <a:buNone/>
              <a:defRPr/>
            </a:pPr>
            <a:r>
              <a:rPr lang="en-US"/>
              <a:t>Theories of Victory.</a:t>
            </a:r>
          </a:p>
          <a:p>
            <a:pPr lvl="1" eaLnBrk="1" hangingPunct="1">
              <a:buFont typeface="Wingdings" charset="2"/>
              <a:buChar char="§"/>
              <a:defRPr/>
            </a:pPr>
            <a:r>
              <a:rPr lang="en-US"/>
              <a:t>Preponderance.</a:t>
            </a:r>
          </a:p>
          <a:p>
            <a:pPr lvl="2" eaLnBrk="1" hangingPunct="1">
              <a:buFont typeface="Wingdings" charset="2"/>
              <a:buChar char="§"/>
              <a:defRPr/>
            </a:pPr>
            <a:r>
              <a:rPr lang="en-US"/>
              <a:t>Problem: theory is no more predictive than a coin toss.</a:t>
            </a:r>
          </a:p>
        </p:txBody>
      </p:sp>
      <p:pic>
        <p:nvPicPr>
          <p:cNvPr id="107524" name="Picture 5" descr="Picture 11.png                                                 00063898Macintosh HD                   BEF76E24:"/>
          <p:cNvPicPr>
            <a:picLocks noChangeAspect="1" noChangeArrowheads="1"/>
          </p:cNvPicPr>
          <p:nvPr/>
        </p:nvPicPr>
        <p:blipFill>
          <a:blip r:embed="rId2"/>
          <a:srcRect/>
          <a:stretch>
            <a:fillRect/>
          </a:stretch>
        </p:blipFill>
        <p:spPr bwMode="auto">
          <a:xfrm>
            <a:off x="0" y="4191000"/>
            <a:ext cx="9144000" cy="1611313"/>
          </a:xfrm>
          <a:prstGeom prst="rect">
            <a:avLst/>
          </a:prstGeom>
          <a:noFill/>
          <a:ln w="9525">
            <a:noFill/>
            <a:miter lim="800000"/>
            <a:headEnd/>
            <a:tailEnd/>
          </a:ln>
        </p:spPr>
      </p:pic>
      <p:pic>
        <p:nvPicPr>
          <p:cNvPr id="107525" name="Picture 7"/>
          <p:cNvPicPr>
            <a:picLocks noChangeAspect="1" noChangeArrowheads="1"/>
          </p:cNvPicPr>
          <p:nvPr/>
        </p:nvPicPr>
        <p:blipFill>
          <a:blip r:embed="rId3"/>
          <a:srcRect/>
          <a:stretch>
            <a:fillRect/>
          </a:stretch>
        </p:blipFill>
        <p:spPr bwMode="auto">
          <a:xfrm>
            <a:off x="7258050" y="0"/>
            <a:ext cx="1885950" cy="28194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52400" y="0"/>
            <a:ext cx="7772400" cy="1143000"/>
          </a:xfrm>
        </p:spPr>
        <p:txBody>
          <a:bodyPr/>
          <a:lstStyle/>
          <a:p>
            <a:pPr eaLnBrk="1" hangingPunct="1">
              <a:defRPr/>
            </a:pPr>
            <a:r>
              <a:rPr lang="en-US" i="1"/>
              <a:t>Preponderance</a:t>
            </a:r>
            <a:r>
              <a:rPr lang="en-US"/>
              <a:t>, cont.</a:t>
            </a:r>
          </a:p>
        </p:txBody>
      </p:sp>
      <p:sp>
        <p:nvSpPr>
          <p:cNvPr id="232451" name="Rectangle 3"/>
          <p:cNvSpPr>
            <a:spLocks noGrp="1" noChangeArrowheads="1"/>
          </p:cNvSpPr>
          <p:nvPr>
            <p:ph type="body" idx="1"/>
          </p:nvPr>
        </p:nvSpPr>
        <p:spPr>
          <a:xfrm>
            <a:off x="685800" y="1143000"/>
            <a:ext cx="7772400" cy="4114800"/>
          </a:xfrm>
        </p:spPr>
        <p:txBody>
          <a:bodyPr/>
          <a:lstStyle/>
          <a:p>
            <a:pPr eaLnBrk="1" hangingPunct="1">
              <a:lnSpc>
                <a:spcPct val="90000"/>
              </a:lnSpc>
              <a:buFont typeface="Wingdings" charset="2"/>
              <a:buChar char="§"/>
              <a:defRPr/>
            </a:pPr>
            <a:r>
              <a:rPr lang="en-US" sz="2800"/>
              <a:t>Epoch breakdown is of little help.</a:t>
            </a:r>
          </a:p>
          <a:p>
            <a:pPr lvl="1" eaLnBrk="1" hangingPunct="1">
              <a:lnSpc>
                <a:spcPct val="90000"/>
              </a:lnSpc>
              <a:buFont typeface="Wingdings" charset="2"/>
              <a:buChar char="§"/>
              <a:defRPr/>
            </a:pPr>
            <a:r>
              <a:rPr lang="en-US" sz="2400"/>
              <a:t>(some fare even </a:t>
            </a:r>
            <a:r>
              <a:rPr lang="en-US" sz="2400" i="1"/>
              <a:t>worse </a:t>
            </a:r>
            <a:r>
              <a:rPr lang="en-US" sz="2400"/>
              <a:t>than coin flip).</a:t>
            </a:r>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p:txBody>
      </p:sp>
      <p:graphicFrame>
        <p:nvGraphicFramePr>
          <p:cNvPr id="108546" name="Object 2"/>
          <p:cNvGraphicFramePr>
            <a:graphicFrameLocks noChangeAspect="1"/>
          </p:cNvGraphicFramePr>
          <p:nvPr/>
        </p:nvGraphicFramePr>
        <p:xfrm>
          <a:off x="533400" y="2133600"/>
          <a:ext cx="7926388" cy="4724400"/>
        </p:xfrm>
        <a:graphic>
          <a:graphicData uri="http://schemas.openxmlformats.org/presentationml/2006/ole">
            <p:oleObj spid="_x0000_s108546" name="Worksheet" r:id="rId3" imgW="7924800" imgH="4724400" progId="Excel.Sheet.8">
              <p:embed/>
            </p:oleObj>
          </a:graphicData>
        </a:graphic>
      </p:graphicFrame>
      <p:pic>
        <p:nvPicPr>
          <p:cNvPr id="108549" name="Picture 8"/>
          <p:cNvPicPr>
            <a:picLocks noChangeAspect="1" noChangeArrowheads="1"/>
          </p:cNvPicPr>
          <p:nvPr/>
        </p:nvPicPr>
        <p:blipFill>
          <a:blip r:embed="rId4"/>
          <a:srcRect/>
          <a:stretch>
            <a:fillRect/>
          </a:stretch>
        </p:blipFill>
        <p:spPr bwMode="auto">
          <a:xfrm>
            <a:off x="6705600" y="0"/>
            <a:ext cx="2438400" cy="18796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685800" y="0"/>
            <a:ext cx="7772400" cy="1143000"/>
          </a:xfrm>
        </p:spPr>
        <p:txBody>
          <a:bodyPr/>
          <a:lstStyle/>
          <a:p>
            <a:pPr eaLnBrk="1" hangingPunct="1">
              <a:defRPr/>
            </a:pPr>
            <a:r>
              <a:rPr lang="en-US" i="1"/>
              <a:t>Preponderance</a:t>
            </a:r>
            <a:r>
              <a:rPr lang="en-US"/>
              <a:t>, cont.</a:t>
            </a:r>
          </a:p>
        </p:txBody>
      </p:sp>
      <p:sp>
        <p:nvSpPr>
          <p:cNvPr id="229379" name="Rectangle 3"/>
          <p:cNvSpPr>
            <a:spLocks noGrp="1" noChangeArrowheads="1"/>
          </p:cNvSpPr>
          <p:nvPr>
            <p:ph type="body" idx="1"/>
          </p:nvPr>
        </p:nvSpPr>
        <p:spPr>
          <a:xfrm>
            <a:off x="685800" y="990600"/>
            <a:ext cx="7772400" cy="4114800"/>
          </a:xfrm>
        </p:spPr>
        <p:txBody>
          <a:bodyPr/>
          <a:lstStyle/>
          <a:p>
            <a:pPr eaLnBrk="1" hangingPunct="1">
              <a:buFont typeface="Wingdings" charset="2"/>
              <a:buChar char="§"/>
              <a:defRPr/>
            </a:pPr>
            <a:r>
              <a:rPr lang="en-US"/>
              <a:t>Different proxy, same result.</a:t>
            </a:r>
          </a:p>
          <a:p>
            <a:pPr lvl="1" eaLnBrk="1" hangingPunct="1">
              <a:buFont typeface="Wingdings" charset="2"/>
              <a:buChar char="§"/>
              <a:defRPr/>
            </a:pPr>
            <a:r>
              <a:rPr lang="en-US"/>
              <a:t>(guns, as metric for relative industrialization).</a:t>
            </a:r>
          </a:p>
        </p:txBody>
      </p:sp>
      <p:graphicFrame>
        <p:nvGraphicFramePr>
          <p:cNvPr id="109570" name="Object 2"/>
          <p:cNvGraphicFramePr>
            <a:graphicFrameLocks noChangeAspect="1"/>
          </p:cNvGraphicFramePr>
          <p:nvPr/>
        </p:nvGraphicFramePr>
        <p:xfrm>
          <a:off x="685800" y="2286000"/>
          <a:ext cx="7926388" cy="4051300"/>
        </p:xfrm>
        <a:graphic>
          <a:graphicData uri="http://schemas.openxmlformats.org/presentationml/2006/ole">
            <p:oleObj spid="_x0000_s109570" name="Worksheet" r:id="rId3" imgW="7924800" imgH="4050792" progId="Excel.Sheet.8">
              <p:embed/>
            </p:oleObj>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685800" y="0"/>
            <a:ext cx="7772400" cy="1143000"/>
          </a:xfrm>
        </p:spPr>
        <p:txBody>
          <a:bodyPr/>
          <a:lstStyle/>
          <a:p>
            <a:pPr eaLnBrk="1" hangingPunct="1">
              <a:defRPr/>
            </a:pPr>
            <a:r>
              <a:rPr lang="en-US" i="1"/>
              <a:t>Technology</a:t>
            </a:r>
          </a:p>
        </p:txBody>
      </p:sp>
      <p:sp>
        <p:nvSpPr>
          <p:cNvPr id="226307" name="Rectangle 3"/>
          <p:cNvSpPr>
            <a:spLocks noGrp="1" noChangeArrowheads="1"/>
          </p:cNvSpPr>
          <p:nvPr>
            <p:ph type="body" idx="1"/>
          </p:nvPr>
        </p:nvSpPr>
        <p:spPr>
          <a:xfrm>
            <a:off x="152400" y="990600"/>
            <a:ext cx="7772400" cy="4114800"/>
          </a:xfrm>
        </p:spPr>
        <p:txBody>
          <a:bodyPr/>
          <a:lstStyle/>
          <a:p>
            <a:pPr eaLnBrk="1" hangingPunct="1">
              <a:lnSpc>
                <a:spcPct val="90000"/>
              </a:lnSpc>
              <a:buFont typeface="Wingdings" charset="2"/>
              <a:buChar char="§"/>
              <a:defRPr/>
            </a:pPr>
            <a:r>
              <a:rPr lang="en-US" sz="2800"/>
              <a:t>If true, either attacker or defender must be favoured over a stable period.</a:t>
            </a:r>
          </a:p>
          <a:p>
            <a:pPr lvl="1" eaLnBrk="1" hangingPunct="1">
              <a:lnSpc>
                <a:spcPct val="90000"/>
              </a:lnSpc>
              <a:buFont typeface="Wingdings" charset="2"/>
              <a:buChar char="§"/>
              <a:defRPr/>
            </a:pPr>
            <a:r>
              <a:rPr lang="en-US" sz="2400"/>
              <a:t>(is indirect evidence of underlying technological bias).</a:t>
            </a:r>
          </a:p>
          <a:p>
            <a:pPr eaLnBrk="1" hangingPunct="1">
              <a:lnSpc>
                <a:spcPct val="90000"/>
              </a:lnSpc>
              <a:buFont typeface="Wingdings" charset="2"/>
              <a:buChar char="§"/>
              <a:defRPr/>
            </a:pPr>
            <a:r>
              <a:rPr lang="en-US" sz="2800"/>
              <a:t>Evidence: attackers </a:t>
            </a:r>
            <a:r>
              <a:rPr lang="en-US" sz="2800" i="1"/>
              <a:t>are</a:t>
            </a:r>
            <a:r>
              <a:rPr lang="en-US" sz="2800"/>
              <a:t> favoured in some epochs.</a:t>
            </a:r>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p:txBody>
      </p:sp>
      <p:graphicFrame>
        <p:nvGraphicFramePr>
          <p:cNvPr id="110594" name="Object 2"/>
          <p:cNvGraphicFramePr>
            <a:graphicFrameLocks noChangeAspect="1"/>
          </p:cNvGraphicFramePr>
          <p:nvPr/>
        </p:nvGraphicFramePr>
        <p:xfrm>
          <a:off x="914400" y="2959100"/>
          <a:ext cx="7278688" cy="3898900"/>
        </p:xfrm>
        <a:graphic>
          <a:graphicData uri="http://schemas.openxmlformats.org/presentationml/2006/ole">
            <p:oleObj spid="_x0000_s110594" name="Worksheet" r:id="rId4" imgW="7277100" imgH="3898392" progId="Excel.Sheet.8">
              <p:embed/>
            </p:oleObj>
          </a:graphicData>
        </a:graphic>
      </p:graphicFrame>
      <p:pic>
        <p:nvPicPr>
          <p:cNvPr id="110597" name="Picture 9"/>
          <p:cNvPicPr>
            <a:picLocks noChangeAspect="1" noChangeArrowheads="1"/>
          </p:cNvPicPr>
          <p:nvPr/>
        </p:nvPicPr>
        <p:blipFill>
          <a:blip r:embed="rId5"/>
          <a:srcRect/>
          <a:stretch>
            <a:fillRect/>
          </a:stretch>
        </p:blipFill>
        <p:spPr bwMode="auto">
          <a:xfrm>
            <a:off x="6858000" y="0"/>
            <a:ext cx="2286000" cy="182721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0" y="0"/>
            <a:ext cx="7772400" cy="1143000"/>
          </a:xfrm>
        </p:spPr>
        <p:txBody>
          <a:bodyPr/>
          <a:lstStyle/>
          <a:p>
            <a:pPr eaLnBrk="1" hangingPunct="1">
              <a:defRPr/>
            </a:pPr>
            <a:r>
              <a:rPr lang="en-US" i="1"/>
              <a:t>Technology</a:t>
            </a:r>
            <a:r>
              <a:rPr lang="en-US"/>
              <a:t>, II.</a:t>
            </a:r>
            <a:endParaRPr lang="en-US" i="1"/>
          </a:p>
        </p:txBody>
      </p:sp>
      <p:sp>
        <p:nvSpPr>
          <p:cNvPr id="233475" name="Rectangle 3"/>
          <p:cNvSpPr>
            <a:spLocks noGrp="1" noChangeArrowheads="1"/>
          </p:cNvSpPr>
          <p:nvPr>
            <p:ph type="body" idx="1"/>
          </p:nvPr>
        </p:nvSpPr>
        <p:spPr>
          <a:xfrm>
            <a:off x="0" y="1143000"/>
            <a:ext cx="7772400" cy="4114800"/>
          </a:xfrm>
        </p:spPr>
        <p:txBody>
          <a:bodyPr/>
          <a:lstStyle/>
          <a:p>
            <a:pPr eaLnBrk="1" hangingPunct="1">
              <a:lnSpc>
                <a:spcPct val="90000"/>
              </a:lnSpc>
              <a:buFont typeface="Wingdings" charset="2"/>
              <a:buChar char="§"/>
              <a:defRPr/>
            </a:pPr>
            <a:r>
              <a:rPr lang="en-US" sz="2800"/>
              <a:t>Problem: unravels upon closer examination.</a:t>
            </a:r>
          </a:p>
          <a:p>
            <a:pPr lvl="1" eaLnBrk="1" hangingPunct="1">
              <a:lnSpc>
                <a:spcPct val="90000"/>
              </a:lnSpc>
              <a:buFont typeface="Wingdings" charset="2"/>
              <a:buChar char="§"/>
              <a:defRPr/>
            </a:pPr>
            <a:r>
              <a:rPr lang="en-US" sz="2400"/>
              <a:t>Massive swings w little (technological) reason.</a:t>
            </a:r>
          </a:p>
          <a:p>
            <a:pPr lvl="2" eaLnBrk="1" hangingPunct="1">
              <a:lnSpc>
                <a:spcPct val="90000"/>
              </a:lnSpc>
              <a:buFont typeface="Wingdings" charset="2"/>
              <a:buChar char="§"/>
              <a:defRPr/>
            </a:pPr>
            <a:r>
              <a:rPr lang="en-US" sz="2000"/>
              <a:t>Great War: movement to offence </a:t>
            </a:r>
            <a:r>
              <a:rPr lang="en-US" sz="2000" i="1"/>
              <a:t>before</a:t>
            </a:r>
            <a:r>
              <a:rPr lang="en-US" sz="2000"/>
              <a:t> tanks &amp; radios became of real use.</a:t>
            </a:r>
          </a:p>
          <a:p>
            <a:pPr lvl="3" eaLnBrk="1" hangingPunct="1">
              <a:lnSpc>
                <a:spcPct val="90000"/>
              </a:lnSpc>
              <a:buFont typeface="Wingdings" charset="2"/>
              <a:buChar char="§"/>
              <a:defRPr/>
            </a:pPr>
            <a:r>
              <a:rPr lang="en-US" sz="1800" i="1"/>
              <a:t>Kaiserschlachten</a:t>
            </a:r>
            <a:r>
              <a:rPr lang="en-US" sz="1800"/>
              <a:t> didn’t require either (about </a:t>
            </a:r>
            <a:r>
              <a:rPr lang="en-US" sz="1800" u="sng"/>
              <a:t>tactics</a:t>
            </a:r>
            <a:r>
              <a:rPr lang="en-US" sz="1800"/>
              <a:t>).</a:t>
            </a:r>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a:p>
            <a:pPr lvl="2" eaLnBrk="1" hangingPunct="1">
              <a:lnSpc>
                <a:spcPct val="90000"/>
              </a:lnSpc>
              <a:buFont typeface="Wingdings" charset="2"/>
              <a:buChar char="§"/>
              <a:defRPr/>
            </a:pPr>
            <a:endParaRPr lang="en-US" sz="2000"/>
          </a:p>
        </p:txBody>
      </p:sp>
      <p:pic>
        <p:nvPicPr>
          <p:cNvPr id="112645" name="Picture 7"/>
          <p:cNvPicPr>
            <a:picLocks noChangeAspect="1" noChangeArrowheads="1"/>
          </p:cNvPicPr>
          <p:nvPr/>
        </p:nvPicPr>
        <p:blipFill>
          <a:blip r:embed="rId3"/>
          <a:srcRect/>
          <a:stretch>
            <a:fillRect/>
          </a:stretch>
        </p:blipFill>
        <p:spPr bwMode="auto">
          <a:xfrm>
            <a:off x="6781800" y="0"/>
            <a:ext cx="2362200" cy="1614488"/>
          </a:xfrm>
          <a:prstGeom prst="rect">
            <a:avLst/>
          </a:prstGeom>
          <a:noFill/>
          <a:ln w="9525">
            <a:noFill/>
            <a:miter lim="800000"/>
            <a:headEnd/>
            <a:tailEnd/>
          </a:ln>
        </p:spPr>
      </p:pic>
      <p:graphicFrame>
        <p:nvGraphicFramePr>
          <p:cNvPr id="112642" name="Object 2"/>
          <p:cNvGraphicFramePr>
            <a:graphicFrameLocks noChangeAspect="1"/>
          </p:cNvGraphicFramePr>
          <p:nvPr/>
        </p:nvGraphicFramePr>
        <p:xfrm>
          <a:off x="1371600" y="3124200"/>
          <a:ext cx="6083300" cy="3602038"/>
        </p:xfrm>
        <a:graphic>
          <a:graphicData uri="http://schemas.openxmlformats.org/presentationml/2006/ole">
            <p:oleObj spid="_x0000_s112642" name="Worksheet" r:id="rId4" imgW="7289292" imgH="4317492" progId="Excel.Sheet.8">
              <p:embed/>
            </p:oleObj>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762000" y="762000"/>
            <a:ext cx="7772400" cy="1143000"/>
          </a:xfrm>
        </p:spPr>
        <p:txBody>
          <a:bodyPr/>
          <a:lstStyle/>
          <a:p>
            <a:pPr eaLnBrk="1" hangingPunct="1">
              <a:defRPr/>
            </a:pPr>
            <a:r>
              <a:rPr lang="en-US" i="1"/>
              <a:t>Proficiency</a:t>
            </a:r>
          </a:p>
        </p:txBody>
      </p:sp>
      <p:sp>
        <p:nvSpPr>
          <p:cNvPr id="225283" name="Rectangle 3"/>
          <p:cNvSpPr>
            <a:spLocks noGrp="1" noChangeArrowheads="1"/>
          </p:cNvSpPr>
          <p:nvPr>
            <p:ph type="body" idx="1"/>
          </p:nvPr>
        </p:nvSpPr>
        <p:spPr>
          <a:xfrm>
            <a:off x="685800" y="2209800"/>
            <a:ext cx="7772400" cy="4114800"/>
          </a:xfrm>
        </p:spPr>
        <p:txBody>
          <a:bodyPr/>
          <a:lstStyle/>
          <a:p>
            <a:pPr eaLnBrk="1" hangingPunct="1">
              <a:lnSpc>
                <a:spcPct val="90000"/>
              </a:lnSpc>
              <a:buFont typeface="Wingdings" charset="2"/>
              <a:buChar char="§"/>
              <a:defRPr/>
            </a:pPr>
            <a:r>
              <a:rPr lang="en-US" sz="2800"/>
              <a:t>Appears superior combat ability generally = victory.</a:t>
            </a:r>
          </a:p>
          <a:p>
            <a:pPr lvl="1" eaLnBrk="1" hangingPunct="1">
              <a:lnSpc>
                <a:spcPct val="90000"/>
              </a:lnSpc>
              <a:buFont typeface="Wingdings" charset="2"/>
              <a:buChar char="§"/>
              <a:defRPr/>
            </a:pPr>
            <a:r>
              <a:rPr lang="en-US" sz="2400"/>
              <a:t>Even demanding RKT analysis enjoys 80% success.</a:t>
            </a:r>
          </a:p>
          <a:p>
            <a:pPr lvl="2" eaLnBrk="1" hangingPunct="1">
              <a:lnSpc>
                <a:spcPct val="90000"/>
              </a:lnSpc>
              <a:buFont typeface="Wingdings" charset="2"/>
              <a:buChar char="§"/>
              <a:defRPr/>
            </a:pPr>
            <a:r>
              <a:rPr lang="en-US" sz="2000"/>
              <a:t>(RKT takes into account numerical discrepancy, but requires more data).</a:t>
            </a:r>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p:txBody>
      </p:sp>
      <p:pic>
        <p:nvPicPr>
          <p:cNvPr id="113668" name="Picture 4" descr="Picture 12.png                                                 00063898Macintosh HD                   BEF76E24:"/>
          <p:cNvPicPr>
            <a:picLocks noChangeAspect="1" noChangeArrowheads="1"/>
          </p:cNvPicPr>
          <p:nvPr/>
        </p:nvPicPr>
        <p:blipFill>
          <a:blip r:embed="rId3"/>
          <a:srcRect/>
          <a:stretch>
            <a:fillRect/>
          </a:stretch>
        </p:blipFill>
        <p:spPr bwMode="auto">
          <a:xfrm>
            <a:off x="0" y="4267200"/>
            <a:ext cx="9144000" cy="811213"/>
          </a:xfrm>
          <a:prstGeom prst="rect">
            <a:avLst/>
          </a:prstGeom>
          <a:noFill/>
          <a:ln w="9525">
            <a:noFill/>
            <a:miter lim="800000"/>
            <a:headEnd/>
            <a:tailEnd/>
          </a:ln>
        </p:spPr>
      </p:pic>
      <p:pic>
        <p:nvPicPr>
          <p:cNvPr id="113669" name="Picture 5" descr="Picture 13.png                                                 00063898Macintosh HD                   BEF76E24:"/>
          <p:cNvPicPr>
            <a:picLocks noChangeAspect="1" noChangeArrowheads="1"/>
          </p:cNvPicPr>
          <p:nvPr/>
        </p:nvPicPr>
        <p:blipFill>
          <a:blip r:embed="rId4"/>
          <a:srcRect/>
          <a:stretch>
            <a:fillRect/>
          </a:stretch>
        </p:blipFill>
        <p:spPr bwMode="auto">
          <a:xfrm>
            <a:off x="0" y="5486400"/>
            <a:ext cx="9144000" cy="841375"/>
          </a:xfrm>
          <a:prstGeom prst="rect">
            <a:avLst/>
          </a:prstGeom>
          <a:noFill/>
          <a:ln w="9525">
            <a:noFill/>
            <a:miter lim="800000"/>
            <a:headEnd/>
            <a:tailEnd/>
          </a:ln>
        </p:spPr>
      </p:pic>
      <p:pic>
        <p:nvPicPr>
          <p:cNvPr id="113670" name="Picture 6"/>
          <p:cNvPicPr>
            <a:picLocks noChangeAspect="1" noChangeArrowheads="1"/>
          </p:cNvPicPr>
          <p:nvPr/>
        </p:nvPicPr>
        <p:blipFill>
          <a:blip r:embed="rId5"/>
          <a:srcRect/>
          <a:stretch>
            <a:fillRect/>
          </a:stretch>
        </p:blipFill>
        <p:spPr bwMode="auto">
          <a:xfrm>
            <a:off x="6019800" y="-152400"/>
            <a:ext cx="3124200" cy="229393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0" y="0"/>
            <a:ext cx="7772400" cy="1143000"/>
          </a:xfrm>
        </p:spPr>
        <p:txBody>
          <a:bodyPr/>
          <a:lstStyle/>
          <a:p>
            <a:pPr eaLnBrk="1" hangingPunct="1">
              <a:defRPr/>
            </a:pPr>
            <a:r>
              <a:rPr lang="en-US" i="1"/>
              <a:t>Proficiency</a:t>
            </a:r>
            <a:r>
              <a:rPr lang="en-US"/>
              <a:t>, II</a:t>
            </a:r>
            <a:endParaRPr lang="en-US" i="1"/>
          </a:p>
        </p:txBody>
      </p:sp>
      <p:sp>
        <p:nvSpPr>
          <p:cNvPr id="240643" name="Rectangle 3"/>
          <p:cNvSpPr>
            <a:spLocks noGrp="1" noChangeArrowheads="1"/>
          </p:cNvSpPr>
          <p:nvPr>
            <p:ph type="body" idx="1"/>
          </p:nvPr>
        </p:nvSpPr>
        <p:spPr>
          <a:xfrm>
            <a:off x="685800" y="1143000"/>
            <a:ext cx="7772400" cy="4114800"/>
          </a:xfrm>
        </p:spPr>
        <p:txBody>
          <a:bodyPr/>
          <a:lstStyle/>
          <a:p>
            <a:pPr eaLnBrk="1" hangingPunct="1">
              <a:lnSpc>
                <a:spcPct val="90000"/>
              </a:lnSpc>
              <a:buFont typeface="Wingdings" charset="2"/>
              <a:buChar char="§"/>
              <a:defRPr/>
            </a:pPr>
            <a:r>
              <a:rPr lang="en-US" sz="2800"/>
              <a:t>Problems: </a:t>
            </a:r>
          </a:p>
          <a:p>
            <a:pPr lvl="1" eaLnBrk="1" hangingPunct="1">
              <a:lnSpc>
                <a:spcPct val="90000"/>
              </a:lnSpc>
              <a:buFont typeface="Wingdings" charset="2"/>
              <a:buChar char="§"/>
              <a:defRPr/>
            </a:pPr>
            <a:r>
              <a:rPr lang="en-US" sz="2400"/>
              <a:t>Poorly explains Modern epoch.</a:t>
            </a:r>
          </a:p>
          <a:p>
            <a:pPr lvl="2" eaLnBrk="1" hangingPunct="1">
              <a:lnSpc>
                <a:spcPct val="90000"/>
              </a:lnSpc>
              <a:buFont typeface="Wingdings" charset="2"/>
              <a:buChar char="§"/>
              <a:defRPr/>
            </a:pPr>
            <a:r>
              <a:rPr lang="en-US" sz="2000"/>
              <a:t>Germany outfought enemies in WWI &amp; WWII, yet still lost battle after battle.</a:t>
            </a:r>
          </a:p>
          <a:p>
            <a:pPr lvl="2" eaLnBrk="1" hangingPunct="1">
              <a:lnSpc>
                <a:spcPct val="90000"/>
              </a:lnSpc>
              <a:buFont typeface="Wingdings" charset="2"/>
              <a:buChar char="§"/>
              <a:defRPr/>
            </a:pPr>
            <a:endParaRPr lang="en-US" sz="20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p:txBody>
      </p:sp>
      <p:graphicFrame>
        <p:nvGraphicFramePr>
          <p:cNvPr id="115714" name="Object 2"/>
          <p:cNvGraphicFramePr>
            <a:graphicFrameLocks noChangeAspect="1"/>
          </p:cNvGraphicFramePr>
          <p:nvPr/>
        </p:nvGraphicFramePr>
        <p:xfrm>
          <a:off x="762000" y="2852738"/>
          <a:ext cx="7685088" cy="4005262"/>
        </p:xfrm>
        <a:graphic>
          <a:graphicData uri="http://schemas.openxmlformats.org/presentationml/2006/ole">
            <p:oleObj spid="_x0000_s115714" name="Worksheet" r:id="rId4" imgW="6236208" imgH="3250692" progId="Excel.Sheet.8">
              <p:embed/>
            </p:oleObj>
          </a:graphicData>
        </a:graphic>
      </p:graphicFrame>
      <p:pic>
        <p:nvPicPr>
          <p:cNvPr id="115717" name="Picture 5"/>
          <p:cNvPicPr>
            <a:picLocks noChangeAspect="1" noChangeArrowheads="1"/>
          </p:cNvPicPr>
          <p:nvPr/>
        </p:nvPicPr>
        <p:blipFill>
          <a:blip r:embed="rId5"/>
          <a:srcRect/>
          <a:stretch>
            <a:fillRect/>
          </a:stretch>
        </p:blipFill>
        <p:spPr bwMode="auto">
          <a:xfrm>
            <a:off x="6553200" y="0"/>
            <a:ext cx="2590800" cy="19145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eaLnBrk="1" hangingPunct="1">
              <a:defRPr/>
            </a:pPr>
            <a:r>
              <a:rPr lang="en-US" dirty="0" smtClean="0"/>
              <a:t>1. </a:t>
            </a:r>
            <a:r>
              <a:rPr lang="en-US" i="1" dirty="0" smtClean="0"/>
              <a:t>Preponderance Theory</a:t>
            </a:r>
          </a:p>
        </p:txBody>
      </p:sp>
      <p:sp>
        <p:nvSpPr>
          <p:cNvPr id="3" name="Content Placeholder 2"/>
          <p:cNvSpPr>
            <a:spLocks noGrp="1"/>
          </p:cNvSpPr>
          <p:nvPr>
            <p:ph idx="1"/>
          </p:nvPr>
        </p:nvSpPr>
        <p:spPr>
          <a:xfrm>
            <a:off x="457200" y="990600"/>
            <a:ext cx="8229600" cy="1905000"/>
          </a:xfrm>
        </p:spPr>
        <p:txBody>
          <a:bodyPr>
            <a:normAutofit fontScale="62500" lnSpcReduction="20000"/>
          </a:bodyPr>
          <a:lstStyle/>
          <a:p>
            <a:pPr eaLnBrk="1" hangingPunct="1">
              <a:buFont typeface="Wingdings" charset="2"/>
              <a:buChar char="§"/>
              <a:defRPr/>
            </a:pPr>
            <a:r>
              <a:rPr lang="en-US" i="1" dirty="0" smtClean="0"/>
              <a:t>Material</a:t>
            </a:r>
            <a:r>
              <a:rPr lang="en-US" dirty="0" smtClean="0"/>
              <a:t> superiority leads to victory.</a:t>
            </a:r>
          </a:p>
          <a:p>
            <a:pPr lvl="1" eaLnBrk="1" hangingPunct="1">
              <a:buFont typeface="Wingdings" charset="2"/>
              <a:buChar char="§"/>
              <a:defRPr/>
            </a:pPr>
            <a:r>
              <a:rPr lang="en-US" dirty="0" smtClean="0"/>
              <a:t>Napoleon: “God is on the side of the big battalions.” </a:t>
            </a:r>
          </a:p>
          <a:p>
            <a:pPr lvl="2" eaLnBrk="1" hangingPunct="1">
              <a:buFont typeface="Wingdings" charset="2"/>
              <a:buChar char="§"/>
              <a:defRPr/>
            </a:pPr>
            <a:r>
              <a:rPr lang="en-US" dirty="0" smtClean="0"/>
              <a:t>Biddle: “states with larger populations, larger or more industrialized economies, larger militaries, or greater military expenditures should prevail in battle.” </a:t>
            </a:r>
          </a:p>
          <a:p>
            <a:pPr lvl="1" eaLnBrk="1" hangingPunct="1">
              <a:buFont typeface="Wingdings" charset="2"/>
              <a:buChar char="§"/>
              <a:defRPr/>
            </a:pPr>
            <a:r>
              <a:rPr lang="en-US" dirty="0" smtClean="0"/>
              <a:t>Conceive </a:t>
            </a:r>
            <a:r>
              <a:rPr lang="en-US" dirty="0" smtClean="0">
                <a:sym typeface="Wingdings"/>
              </a:rPr>
              <a:t>military operations as </a:t>
            </a:r>
            <a:r>
              <a:rPr lang="en-US" dirty="0" smtClean="0"/>
              <a:t>a series of “grinding, </a:t>
            </a:r>
            <a:r>
              <a:rPr lang="en-US" u="sng" dirty="0" smtClean="0"/>
              <a:t>attritional</a:t>
            </a:r>
            <a:r>
              <a:rPr lang="en-US" dirty="0" smtClean="0"/>
              <a:t> struggles.”  </a:t>
            </a:r>
          </a:p>
          <a:p>
            <a:pPr lvl="2" eaLnBrk="1" hangingPunct="1">
              <a:buFont typeface="Wingdings" charset="2"/>
              <a:buChar char="§"/>
              <a:defRPr/>
            </a:pPr>
            <a:r>
              <a:rPr lang="en-US" dirty="0" smtClean="0"/>
              <a:t>Winner has enough mass to be last one standing.</a:t>
            </a:r>
          </a:p>
        </p:txBody>
      </p:sp>
      <p:pic>
        <p:nvPicPr>
          <p:cNvPr id="24580" name="Picture 3"/>
          <p:cNvPicPr>
            <a:picLocks noChangeAspect="1"/>
          </p:cNvPicPr>
          <p:nvPr/>
        </p:nvPicPr>
        <p:blipFill>
          <a:blip r:embed="rId3"/>
          <a:srcRect/>
          <a:stretch>
            <a:fillRect/>
          </a:stretch>
        </p:blipFill>
        <p:spPr bwMode="auto">
          <a:xfrm>
            <a:off x="533400" y="3429000"/>
            <a:ext cx="1812925" cy="2959100"/>
          </a:xfrm>
          <a:prstGeom prst="rect">
            <a:avLst/>
          </a:prstGeom>
          <a:noFill/>
          <a:ln w="9525">
            <a:noFill/>
            <a:miter lim="800000"/>
            <a:headEnd/>
            <a:tailEnd/>
          </a:ln>
        </p:spPr>
      </p:pic>
      <p:pic>
        <p:nvPicPr>
          <p:cNvPr id="24581" name="Picture 4"/>
          <p:cNvPicPr>
            <a:picLocks noChangeAspect="1"/>
          </p:cNvPicPr>
          <p:nvPr/>
        </p:nvPicPr>
        <p:blipFill>
          <a:blip r:embed="rId4"/>
          <a:srcRect/>
          <a:stretch>
            <a:fillRect/>
          </a:stretch>
        </p:blipFill>
        <p:spPr bwMode="auto">
          <a:xfrm>
            <a:off x="2895600" y="3429000"/>
            <a:ext cx="2135188" cy="2971800"/>
          </a:xfrm>
          <a:prstGeom prst="rect">
            <a:avLst/>
          </a:prstGeom>
          <a:noFill/>
          <a:ln w="9525">
            <a:noFill/>
            <a:miter lim="800000"/>
            <a:headEnd/>
            <a:tailEnd/>
          </a:ln>
        </p:spPr>
      </p:pic>
      <p:pic>
        <p:nvPicPr>
          <p:cNvPr id="24582" name="Picture 4"/>
          <p:cNvPicPr>
            <a:picLocks noChangeAspect="1" noChangeArrowheads="1"/>
          </p:cNvPicPr>
          <p:nvPr/>
        </p:nvPicPr>
        <p:blipFill>
          <a:blip r:embed="rId5"/>
          <a:srcRect/>
          <a:stretch>
            <a:fillRect/>
          </a:stretch>
        </p:blipFill>
        <p:spPr bwMode="auto">
          <a:xfrm>
            <a:off x="6132513" y="4800600"/>
            <a:ext cx="3011487" cy="2392363"/>
          </a:xfrm>
          <a:prstGeom prst="rect">
            <a:avLst/>
          </a:prstGeom>
          <a:noFill/>
          <a:ln w="9525">
            <a:noFill/>
            <a:miter lim="800000"/>
            <a:headEnd/>
            <a:tailEnd/>
          </a:ln>
        </p:spPr>
      </p:pic>
      <p:pic>
        <p:nvPicPr>
          <p:cNvPr id="24583" name="Picture 7"/>
          <p:cNvPicPr>
            <a:picLocks noChangeAspect="1"/>
          </p:cNvPicPr>
          <p:nvPr/>
        </p:nvPicPr>
        <p:blipFill>
          <a:blip r:embed="rId6"/>
          <a:srcRect/>
          <a:stretch>
            <a:fillRect/>
          </a:stretch>
        </p:blipFill>
        <p:spPr bwMode="auto">
          <a:xfrm>
            <a:off x="9144000" y="3048000"/>
            <a:ext cx="1828800" cy="1595438"/>
          </a:xfrm>
          <a:prstGeom prst="rect">
            <a:avLst/>
          </a:prstGeom>
          <a:noFill/>
          <a:ln w="9525">
            <a:noFill/>
            <a:miter lim="800000"/>
            <a:headEnd/>
            <a:tailEnd/>
          </a:ln>
        </p:spPr>
      </p:pic>
      <p:pic>
        <p:nvPicPr>
          <p:cNvPr id="24584" name="Picture 8"/>
          <p:cNvPicPr>
            <a:picLocks noChangeAspect="1"/>
          </p:cNvPicPr>
          <p:nvPr/>
        </p:nvPicPr>
        <p:blipFill>
          <a:blip r:embed="rId7"/>
          <a:srcRect/>
          <a:stretch>
            <a:fillRect/>
          </a:stretch>
        </p:blipFill>
        <p:spPr bwMode="auto">
          <a:xfrm>
            <a:off x="5334000" y="2819400"/>
            <a:ext cx="20701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685800" y="0"/>
            <a:ext cx="7772400" cy="1143000"/>
          </a:xfrm>
        </p:spPr>
        <p:txBody>
          <a:bodyPr/>
          <a:lstStyle/>
          <a:p>
            <a:pPr eaLnBrk="1" hangingPunct="1">
              <a:defRPr/>
            </a:pPr>
            <a:r>
              <a:rPr lang="en-US" i="1"/>
              <a:t>Conclusions</a:t>
            </a:r>
          </a:p>
        </p:txBody>
      </p:sp>
      <p:sp>
        <p:nvSpPr>
          <p:cNvPr id="238595" name="Rectangle 3"/>
          <p:cNvSpPr>
            <a:spLocks noGrp="1" noChangeArrowheads="1"/>
          </p:cNvSpPr>
          <p:nvPr>
            <p:ph type="body" idx="1"/>
          </p:nvPr>
        </p:nvSpPr>
        <p:spPr>
          <a:xfrm>
            <a:off x="685800" y="1066800"/>
            <a:ext cx="7772400" cy="4114800"/>
          </a:xfrm>
        </p:spPr>
        <p:txBody>
          <a:bodyPr/>
          <a:lstStyle/>
          <a:p>
            <a:pPr eaLnBrk="1" hangingPunct="1">
              <a:buFont typeface="Wingdings" charset="2"/>
              <a:buChar char="§"/>
              <a:defRPr/>
            </a:pPr>
            <a:r>
              <a:rPr lang="en-US"/>
              <a:t>So what explains victory?</a:t>
            </a:r>
          </a:p>
          <a:p>
            <a:pPr lvl="1" eaLnBrk="1" hangingPunct="1">
              <a:buFont typeface="Wingdings" charset="2"/>
              <a:buChar char="§"/>
              <a:defRPr/>
            </a:pPr>
            <a:r>
              <a:rPr lang="en-US"/>
              <a:t>Outfighting </a:t>
            </a:r>
            <a:r>
              <a:rPr lang="en-US" i="1"/>
              <a:t>is</a:t>
            </a:r>
            <a:r>
              <a:rPr lang="en-US"/>
              <a:t> chief method to victory.</a:t>
            </a:r>
          </a:p>
          <a:p>
            <a:pPr lvl="1" eaLnBrk="1" hangingPunct="1">
              <a:buFont typeface="Wingdings" charset="2"/>
              <a:buChar char="§"/>
              <a:defRPr/>
            </a:pPr>
            <a:r>
              <a:rPr lang="en-US"/>
              <a:t>Yet must recognize numbers matter, too.</a:t>
            </a:r>
          </a:p>
          <a:p>
            <a:pPr lvl="2" eaLnBrk="1" hangingPunct="1">
              <a:buFont typeface="Wingdings" charset="2"/>
              <a:buChar char="§"/>
              <a:defRPr/>
            </a:pPr>
            <a:r>
              <a:rPr lang="en-US" i="1"/>
              <a:t>Proficiency erosion</a:t>
            </a:r>
            <a:r>
              <a:rPr lang="en-US"/>
              <a:t> strikes even the most gifted.</a:t>
            </a:r>
          </a:p>
          <a:p>
            <a:pPr lvl="2" eaLnBrk="1" hangingPunct="1">
              <a:buFont typeface="Wingdings" charset="2"/>
              <a:buChar char="§"/>
              <a:defRPr/>
            </a:pPr>
            <a:endParaRPr lang="en-US"/>
          </a:p>
          <a:p>
            <a:pPr lvl="2" eaLnBrk="1" hangingPunct="1">
              <a:buFont typeface="Wingdings" charset="2"/>
              <a:buChar char="§"/>
              <a:defRPr/>
            </a:pPr>
            <a:endParaRPr lang="en-US"/>
          </a:p>
        </p:txBody>
      </p:sp>
      <p:pic>
        <p:nvPicPr>
          <p:cNvPr id="117764" name="Picture 7"/>
          <p:cNvPicPr>
            <a:picLocks noChangeAspect="1" noChangeArrowheads="1"/>
          </p:cNvPicPr>
          <p:nvPr/>
        </p:nvPicPr>
        <p:blipFill>
          <a:blip r:embed="rId3"/>
          <a:srcRect/>
          <a:stretch>
            <a:fillRect/>
          </a:stretch>
        </p:blipFill>
        <p:spPr bwMode="auto">
          <a:xfrm>
            <a:off x="5257800" y="3733800"/>
            <a:ext cx="3657600" cy="263842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685800" y="0"/>
            <a:ext cx="7772400" cy="1143000"/>
          </a:xfrm>
        </p:spPr>
        <p:txBody>
          <a:bodyPr/>
          <a:lstStyle/>
          <a:p>
            <a:pPr eaLnBrk="1" hangingPunct="1">
              <a:defRPr/>
            </a:pPr>
            <a:r>
              <a:rPr lang="en-US" i="1"/>
              <a:t>Conclusions</a:t>
            </a:r>
            <a:r>
              <a:rPr lang="en-US"/>
              <a:t>, II</a:t>
            </a:r>
            <a:endParaRPr lang="en-US" i="1"/>
          </a:p>
        </p:txBody>
      </p:sp>
      <p:sp>
        <p:nvSpPr>
          <p:cNvPr id="241667" name="Rectangle 3"/>
          <p:cNvSpPr>
            <a:spLocks noGrp="1" noChangeArrowheads="1"/>
          </p:cNvSpPr>
          <p:nvPr>
            <p:ph type="body" idx="1"/>
          </p:nvPr>
        </p:nvSpPr>
        <p:spPr>
          <a:xfrm>
            <a:off x="685800" y="990600"/>
            <a:ext cx="7772400" cy="4114800"/>
          </a:xfrm>
        </p:spPr>
        <p:txBody>
          <a:bodyPr/>
          <a:lstStyle/>
          <a:p>
            <a:pPr eaLnBrk="1" hangingPunct="1">
              <a:lnSpc>
                <a:spcPct val="90000"/>
              </a:lnSpc>
              <a:buFont typeface="Wingdings" charset="2"/>
              <a:buChar char="§"/>
              <a:defRPr/>
            </a:pPr>
            <a:r>
              <a:rPr lang="en-US" sz="2800"/>
              <a:t>1. Numbers &amp; proficiency can work in conjunction.</a:t>
            </a:r>
          </a:p>
          <a:p>
            <a:pPr lvl="1" eaLnBrk="1" hangingPunct="1">
              <a:lnSpc>
                <a:spcPct val="90000"/>
              </a:lnSpc>
              <a:buFont typeface="Wingdings" charset="2"/>
              <a:buChar char="§"/>
              <a:defRPr/>
            </a:pPr>
            <a:r>
              <a:rPr lang="en-US" sz="2400"/>
              <a:t>Together, they are virtually unbeatable.</a:t>
            </a:r>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r>
              <a:rPr lang="en-US" sz="2800"/>
              <a:t>2. Numbers can, however, overcome proficiency.</a:t>
            </a:r>
          </a:p>
          <a:p>
            <a:pPr lvl="1" eaLnBrk="1" hangingPunct="1">
              <a:lnSpc>
                <a:spcPct val="90000"/>
              </a:lnSpc>
              <a:buFont typeface="Wingdings" charset="2"/>
              <a:buChar char="§"/>
              <a:defRPr/>
            </a:pPr>
            <a:r>
              <a:rPr lang="en-US" sz="2400"/>
              <a:t>Historical average: 2.7x does the trick.</a:t>
            </a:r>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lvl="1" eaLnBrk="1" hangingPunct="1">
              <a:lnSpc>
                <a:spcPct val="90000"/>
              </a:lnSpc>
              <a:buFont typeface="Wingdings" charset="2"/>
              <a:buChar char="§"/>
              <a:defRPr/>
            </a:pPr>
            <a:endParaRPr lang="en-US" sz="24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p:txBody>
      </p:sp>
      <p:pic>
        <p:nvPicPr>
          <p:cNvPr id="119812" name="Picture 4" descr="Picture 14.png                                                 00063898Macintosh HD                   BEF76E24:"/>
          <p:cNvPicPr>
            <a:picLocks noChangeAspect="1" noChangeArrowheads="1"/>
          </p:cNvPicPr>
          <p:nvPr/>
        </p:nvPicPr>
        <p:blipFill>
          <a:blip r:embed="rId3"/>
          <a:srcRect/>
          <a:stretch>
            <a:fillRect/>
          </a:stretch>
        </p:blipFill>
        <p:spPr bwMode="auto">
          <a:xfrm>
            <a:off x="0" y="2438400"/>
            <a:ext cx="9144000" cy="1001713"/>
          </a:xfrm>
          <a:prstGeom prst="rect">
            <a:avLst/>
          </a:prstGeom>
          <a:noFill/>
          <a:ln w="9525">
            <a:noFill/>
            <a:miter lim="800000"/>
            <a:headEnd/>
            <a:tailEnd/>
          </a:ln>
        </p:spPr>
      </p:pic>
      <p:pic>
        <p:nvPicPr>
          <p:cNvPr id="119813" name="Picture 5" descr="Picture 15.png                                                 00063898Macintosh HD                   BEF76E24:"/>
          <p:cNvPicPr>
            <a:picLocks noChangeAspect="1" noChangeArrowheads="1"/>
          </p:cNvPicPr>
          <p:nvPr/>
        </p:nvPicPr>
        <p:blipFill>
          <a:blip r:embed="rId4"/>
          <a:srcRect/>
          <a:stretch>
            <a:fillRect/>
          </a:stretch>
        </p:blipFill>
        <p:spPr bwMode="auto">
          <a:xfrm>
            <a:off x="0" y="4953000"/>
            <a:ext cx="9144000" cy="1436688"/>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85800" y="0"/>
            <a:ext cx="7772400" cy="1143000"/>
          </a:xfrm>
        </p:spPr>
        <p:txBody>
          <a:bodyPr/>
          <a:lstStyle/>
          <a:p>
            <a:pPr eaLnBrk="1" hangingPunct="1">
              <a:defRPr/>
            </a:pPr>
            <a:r>
              <a:rPr lang="en-US" i="1"/>
              <a:t>Conclusions</a:t>
            </a:r>
          </a:p>
        </p:txBody>
      </p:sp>
      <p:sp>
        <p:nvSpPr>
          <p:cNvPr id="228355" name="Rectangle 3"/>
          <p:cNvSpPr>
            <a:spLocks noGrp="1" noChangeArrowheads="1"/>
          </p:cNvSpPr>
          <p:nvPr>
            <p:ph type="body" idx="1"/>
          </p:nvPr>
        </p:nvSpPr>
        <p:spPr>
          <a:xfrm>
            <a:off x="685800" y="990600"/>
            <a:ext cx="7772400" cy="4114800"/>
          </a:xfrm>
        </p:spPr>
        <p:txBody>
          <a:bodyPr/>
          <a:lstStyle/>
          <a:p>
            <a:pPr eaLnBrk="1" hangingPunct="1">
              <a:buFont typeface="Wingdings" charset="2"/>
              <a:buChar char="§"/>
              <a:defRPr/>
            </a:pPr>
            <a:r>
              <a:rPr lang="en-US" sz="2800"/>
              <a:t>None of the theories is without flaw.</a:t>
            </a:r>
          </a:p>
          <a:p>
            <a:pPr eaLnBrk="1" hangingPunct="1">
              <a:buFont typeface="Wingdings" charset="2"/>
              <a:buChar char="§"/>
              <a:defRPr/>
            </a:pPr>
            <a:endParaRPr lang="en-US" sz="2800"/>
          </a:p>
          <a:p>
            <a:pPr eaLnBrk="1" hangingPunct="1">
              <a:buFont typeface="Wingdings" charset="2"/>
              <a:buChar char="§"/>
              <a:defRPr/>
            </a:pPr>
            <a:endParaRPr lang="en-US" sz="2800"/>
          </a:p>
          <a:p>
            <a:pPr eaLnBrk="1" hangingPunct="1">
              <a:buFont typeface="Wingdings" charset="2"/>
              <a:buChar char="§"/>
              <a:defRPr/>
            </a:pPr>
            <a:endParaRPr lang="en-US" sz="2800"/>
          </a:p>
          <a:p>
            <a:pPr eaLnBrk="1" hangingPunct="1">
              <a:buFont typeface="Wingdings" charset="2"/>
              <a:buChar char="§"/>
              <a:defRPr/>
            </a:pPr>
            <a:endParaRPr lang="en-US" sz="2800"/>
          </a:p>
          <a:p>
            <a:pPr eaLnBrk="1" hangingPunct="1">
              <a:buFont typeface="Wingdings" charset="2"/>
              <a:buChar char="§"/>
              <a:defRPr/>
            </a:pPr>
            <a:endParaRPr lang="en-US" sz="2800"/>
          </a:p>
          <a:p>
            <a:pPr eaLnBrk="1" hangingPunct="1">
              <a:buFont typeface="Wingdings" charset="2"/>
              <a:buChar char="§"/>
              <a:defRPr/>
            </a:pPr>
            <a:endParaRPr lang="en-US" sz="2800"/>
          </a:p>
          <a:p>
            <a:pPr eaLnBrk="1" hangingPunct="1">
              <a:buFont typeface="Wingdings" charset="2"/>
              <a:buChar char="§"/>
              <a:defRPr/>
            </a:pPr>
            <a:endParaRPr lang="en-US" sz="2800"/>
          </a:p>
        </p:txBody>
      </p:sp>
      <p:graphicFrame>
        <p:nvGraphicFramePr>
          <p:cNvPr id="121858" name="Object 2"/>
          <p:cNvGraphicFramePr>
            <a:graphicFrameLocks noChangeAspect="1"/>
          </p:cNvGraphicFramePr>
          <p:nvPr/>
        </p:nvGraphicFramePr>
        <p:xfrm>
          <a:off x="609600" y="1600200"/>
          <a:ext cx="7926388" cy="5029200"/>
        </p:xfrm>
        <a:graphic>
          <a:graphicData uri="http://schemas.openxmlformats.org/presentationml/2006/ole">
            <p:oleObj spid="_x0000_s121858" name="Worksheet" r:id="rId3" imgW="7924800" imgH="5029200" progId="Excel.Sheet.8">
              <p:embed/>
            </p:oleObj>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685800" y="0"/>
            <a:ext cx="7772400" cy="1143000"/>
          </a:xfrm>
        </p:spPr>
        <p:txBody>
          <a:bodyPr/>
          <a:lstStyle/>
          <a:p>
            <a:pPr eaLnBrk="1" hangingPunct="1">
              <a:defRPr/>
            </a:pPr>
            <a:r>
              <a:rPr lang="en-US" i="1"/>
              <a:t>Technology</a:t>
            </a:r>
            <a:r>
              <a:rPr lang="en-US"/>
              <a:t>, II.</a:t>
            </a:r>
            <a:endParaRPr lang="en-US" i="1"/>
          </a:p>
        </p:txBody>
      </p:sp>
      <p:sp>
        <p:nvSpPr>
          <p:cNvPr id="224259" name="Rectangle 3"/>
          <p:cNvSpPr>
            <a:spLocks noGrp="1" noChangeArrowheads="1"/>
          </p:cNvSpPr>
          <p:nvPr>
            <p:ph type="body" idx="1"/>
          </p:nvPr>
        </p:nvSpPr>
        <p:spPr>
          <a:xfrm>
            <a:off x="685800" y="1066800"/>
            <a:ext cx="7772400" cy="4114800"/>
          </a:xfrm>
        </p:spPr>
        <p:txBody>
          <a:bodyPr/>
          <a:lstStyle/>
          <a:p>
            <a:pPr eaLnBrk="1" hangingPunct="1">
              <a:lnSpc>
                <a:spcPct val="90000"/>
              </a:lnSpc>
              <a:buFont typeface="Wingdings" charset="2"/>
              <a:buChar char="§"/>
              <a:defRPr/>
            </a:pPr>
            <a:r>
              <a:rPr lang="en-US" sz="2800"/>
              <a:t>Yet extremely difficult to untangle the evidence.</a:t>
            </a:r>
          </a:p>
          <a:p>
            <a:pPr lvl="1" eaLnBrk="1" hangingPunct="1">
              <a:lnSpc>
                <a:spcPct val="90000"/>
              </a:lnSpc>
              <a:buFont typeface="Wingdings" charset="2"/>
              <a:buChar char="§"/>
              <a:defRPr/>
            </a:pPr>
            <a:r>
              <a:rPr lang="en-US" sz="2400"/>
              <a:t>Technology or Hannibal = Punic victories?</a:t>
            </a:r>
          </a:p>
          <a:p>
            <a:pPr lvl="1" eaLnBrk="1" hangingPunct="1">
              <a:lnSpc>
                <a:spcPct val="90000"/>
              </a:lnSpc>
              <a:buFont typeface="Wingdings" charset="2"/>
              <a:buChar char="§"/>
              <a:defRPr/>
            </a:pPr>
            <a:r>
              <a:rPr lang="en-US" sz="2400"/>
              <a:t>How much better is one flintlock from another?</a:t>
            </a:r>
          </a:p>
          <a:p>
            <a:pPr lvl="1" eaLnBrk="1" hangingPunct="1">
              <a:lnSpc>
                <a:spcPct val="90000"/>
              </a:lnSpc>
              <a:buFont typeface="Wingdings" charset="2"/>
              <a:buChar char="§"/>
              <a:defRPr/>
            </a:pPr>
            <a:r>
              <a:rPr lang="en-US" sz="2400"/>
              <a:t>What of WWI’s </a:t>
            </a:r>
            <a:r>
              <a:rPr lang="en-US" sz="2400" i="1"/>
              <a:t>defensive </a:t>
            </a:r>
            <a:r>
              <a:rPr lang="en-US" sz="2400"/>
              <a:t>weapons?</a:t>
            </a:r>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a:p>
            <a:pPr lvl="1" eaLnBrk="1" hangingPunct="1">
              <a:lnSpc>
                <a:spcPct val="90000"/>
              </a:lnSpc>
              <a:buFont typeface="Wingdings" charset="2"/>
              <a:buChar char="§"/>
              <a:defRPr/>
            </a:pPr>
            <a:endParaRPr lang="en-US" sz="2400"/>
          </a:p>
        </p:txBody>
      </p:sp>
      <p:graphicFrame>
        <p:nvGraphicFramePr>
          <p:cNvPr id="122882" name="Object 2"/>
          <p:cNvGraphicFramePr>
            <a:graphicFrameLocks noChangeAspect="1"/>
          </p:cNvGraphicFramePr>
          <p:nvPr/>
        </p:nvGraphicFramePr>
        <p:xfrm>
          <a:off x="1143000" y="2881313"/>
          <a:ext cx="6846888" cy="3976687"/>
        </p:xfrm>
        <a:graphic>
          <a:graphicData uri="http://schemas.openxmlformats.org/presentationml/2006/ole">
            <p:oleObj spid="_x0000_s122882" name="Worksheet" r:id="rId3" imgW="7303008" imgH="4241292" progId="Excel.Sheet.8">
              <p:embed/>
            </p:oleObj>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685800" y="228600"/>
            <a:ext cx="7772400" cy="1143000"/>
          </a:xfrm>
        </p:spPr>
        <p:txBody>
          <a:bodyPr/>
          <a:lstStyle/>
          <a:p>
            <a:pPr eaLnBrk="1" hangingPunct="1">
              <a:defRPr/>
            </a:pPr>
            <a:endParaRPr lang="en-US"/>
          </a:p>
        </p:txBody>
      </p:sp>
      <p:sp>
        <p:nvSpPr>
          <p:cNvPr id="235523" name="Rectangle 3"/>
          <p:cNvSpPr>
            <a:spLocks noGrp="1" noChangeArrowheads="1"/>
          </p:cNvSpPr>
          <p:nvPr>
            <p:ph type="body" idx="1"/>
          </p:nvPr>
        </p:nvSpPr>
        <p:spPr>
          <a:xfrm>
            <a:off x="685800" y="1219200"/>
            <a:ext cx="7772400" cy="4114800"/>
          </a:xfrm>
        </p:spPr>
        <p:txBody>
          <a:bodyPr/>
          <a:lstStyle/>
          <a:p>
            <a:pPr eaLnBrk="1" hangingPunct="1">
              <a:lnSpc>
                <a:spcPct val="90000"/>
              </a:lnSpc>
              <a:buFont typeface="Wingdings" charset="2"/>
              <a:buChar char="§"/>
              <a:defRPr/>
            </a:pPr>
            <a:r>
              <a:rPr lang="en-US" sz="2800"/>
              <a:t>Survive by spreading out.</a:t>
            </a:r>
          </a:p>
          <a:p>
            <a:pPr lvl="1" eaLnBrk="1" hangingPunct="1">
              <a:lnSpc>
                <a:spcPct val="90000"/>
              </a:lnSpc>
              <a:buFont typeface="Wingdings" charset="2"/>
              <a:buChar char="§"/>
              <a:defRPr/>
            </a:pPr>
            <a:r>
              <a:rPr lang="en-US" sz="2400"/>
              <a:t>Requires patriotism &amp; technology (ie radios). </a:t>
            </a:r>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p:txBody>
      </p:sp>
      <p:graphicFrame>
        <p:nvGraphicFramePr>
          <p:cNvPr id="123906" name="Object 2"/>
          <p:cNvGraphicFramePr>
            <a:graphicFrameLocks noChangeAspect="1"/>
          </p:cNvGraphicFramePr>
          <p:nvPr/>
        </p:nvGraphicFramePr>
        <p:xfrm>
          <a:off x="762000" y="2239963"/>
          <a:ext cx="7485063" cy="4618037"/>
        </p:xfrm>
        <a:graphic>
          <a:graphicData uri="http://schemas.openxmlformats.org/presentationml/2006/ole">
            <p:oleObj spid="_x0000_s123906" name="Worksheet" r:id="rId3" imgW="10108692" imgH="6236208" progId="Excel.Sheet.8">
              <p:embed/>
            </p:oleObj>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defRPr/>
            </a:pPr>
            <a:endParaRPr lang="en-US"/>
          </a:p>
        </p:txBody>
      </p:sp>
      <p:sp>
        <p:nvSpPr>
          <p:cNvPr id="222211" name="Rectangle 3"/>
          <p:cNvSpPr>
            <a:spLocks noGrp="1" noChangeArrowheads="1"/>
          </p:cNvSpPr>
          <p:nvPr>
            <p:ph type="body" idx="1"/>
          </p:nvPr>
        </p:nvSpPr>
        <p:spPr/>
        <p:txBody>
          <a:bodyPr/>
          <a:lstStyle/>
          <a:p>
            <a:pPr eaLnBrk="1" hangingPunct="1">
              <a:buFont typeface="Wingdings" charset="2"/>
              <a:buChar char="§"/>
              <a:defRPr/>
            </a:pPr>
            <a:r>
              <a:rPr lang="en-US"/>
              <a:t>Problem: why this not reflect other total strength &amp; total cas graph?</a:t>
            </a:r>
          </a:p>
        </p:txBody>
      </p:sp>
      <p:graphicFrame>
        <p:nvGraphicFramePr>
          <p:cNvPr id="124930" name="Object 2"/>
          <p:cNvGraphicFramePr>
            <a:graphicFrameLocks noChangeAspect="1"/>
          </p:cNvGraphicFramePr>
          <p:nvPr/>
        </p:nvGraphicFramePr>
        <p:xfrm>
          <a:off x="0" y="2514600"/>
          <a:ext cx="8459788" cy="4343400"/>
        </p:xfrm>
        <a:graphic>
          <a:graphicData uri="http://schemas.openxmlformats.org/presentationml/2006/ole">
            <p:oleObj spid="_x0000_s124930" name="Worksheet" r:id="rId3" imgW="8458200" imgH="4343400" progId="Excel.Sheet.8">
              <p:embed/>
            </p:oleObj>
          </a:graphicData>
        </a:graphic>
      </p:graphicFrame>
      <p:pic>
        <p:nvPicPr>
          <p:cNvPr id="124933" name="Picture 5" descr="&#10;Picture 8.png                                                  00063898Macintosh HD                   BEF76E24:"/>
          <p:cNvPicPr>
            <a:picLocks noChangeAspect="1" noChangeArrowheads="1"/>
          </p:cNvPicPr>
          <p:nvPr/>
        </p:nvPicPr>
        <p:blipFill>
          <a:blip r:embed="rId4"/>
          <a:srcRect/>
          <a:stretch>
            <a:fillRect/>
          </a:stretch>
        </p:blipFill>
        <p:spPr bwMode="auto">
          <a:xfrm>
            <a:off x="0" y="0"/>
            <a:ext cx="9144000" cy="9017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228600"/>
            <a:ext cx="7772400" cy="1143000"/>
          </a:xfrm>
        </p:spPr>
        <p:txBody>
          <a:bodyPr/>
          <a:lstStyle/>
          <a:p>
            <a:pPr eaLnBrk="1" hangingPunct="1">
              <a:defRPr/>
            </a:pPr>
            <a:r>
              <a:rPr lang="en-US" i="1"/>
              <a:t>Frequency</a:t>
            </a:r>
            <a:r>
              <a:rPr lang="en-US"/>
              <a:t>, cont.</a:t>
            </a:r>
            <a:endParaRPr lang="en-US" i="1"/>
          </a:p>
        </p:txBody>
      </p:sp>
      <p:sp>
        <p:nvSpPr>
          <p:cNvPr id="218115" name="Rectangle 3"/>
          <p:cNvSpPr>
            <a:spLocks noGrp="1" noChangeArrowheads="1"/>
          </p:cNvSpPr>
          <p:nvPr>
            <p:ph type="body" idx="1"/>
          </p:nvPr>
        </p:nvSpPr>
        <p:spPr>
          <a:xfrm>
            <a:off x="685800" y="1295400"/>
            <a:ext cx="7772400" cy="4114800"/>
          </a:xfrm>
        </p:spPr>
        <p:txBody>
          <a:bodyPr/>
          <a:lstStyle/>
          <a:p>
            <a:pPr eaLnBrk="1" hangingPunct="1">
              <a:lnSpc>
                <a:spcPct val="90000"/>
              </a:lnSpc>
              <a:buFont typeface="Wingdings" charset="2"/>
              <a:buChar char="§"/>
              <a:defRPr/>
            </a:pPr>
            <a:r>
              <a:rPr lang="en-US" sz="2800"/>
              <a:t>General trend: more battles, but less war.</a:t>
            </a:r>
          </a:p>
          <a:p>
            <a:pPr lvl="1" eaLnBrk="1" hangingPunct="1">
              <a:lnSpc>
                <a:spcPct val="90000"/>
              </a:lnSpc>
              <a:buFont typeface="Wingdings" charset="2"/>
              <a:buChar char="§"/>
              <a:defRPr/>
            </a:pPr>
            <a:r>
              <a:rPr lang="en-US" sz="2400"/>
              <a:t>Leads to question of battle </a:t>
            </a:r>
            <a:r>
              <a:rPr lang="en-US" sz="2400" i="1"/>
              <a:t>intensity</a:t>
            </a:r>
            <a:r>
              <a:rPr lang="en-US" sz="2400"/>
              <a:t>.</a:t>
            </a:r>
          </a:p>
          <a:p>
            <a:pPr lvl="1" eaLnBrk="1" hangingPunct="1">
              <a:lnSpc>
                <a:spcPct val="90000"/>
              </a:lnSpc>
              <a:buFont typeface="Wingdings" charset="2"/>
              <a:buChar char="§"/>
              <a:defRPr/>
            </a:pPr>
            <a:endParaRPr lang="en-US" sz="24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p:txBody>
      </p:sp>
      <p:graphicFrame>
        <p:nvGraphicFramePr>
          <p:cNvPr id="125954" name="Object 2"/>
          <p:cNvGraphicFramePr>
            <a:graphicFrameLocks noChangeAspect="1"/>
          </p:cNvGraphicFramePr>
          <p:nvPr/>
        </p:nvGraphicFramePr>
        <p:xfrm>
          <a:off x="685800" y="2362200"/>
          <a:ext cx="7772400" cy="4049713"/>
        </p:xfrm>
        <a:graphic>
          <a:graphicData uri="http://schemas.openxmlformats.org/presentationml/2006/ole">
            <p:oleObj spid="_x0000_s125954" name="Worksheet" r:id="rId3" imgW="6236208" imgH="3250692" progId="Excel.Sheet.8">
              <p:embed/>
            </p:oleObj>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85800" y="304800"/>
            <a:ext cx="7772400" cy="1143000"/>
          </a:xfrm>
        </p:spPr>
        <p:txBody>
          <a:bodyPr/>
          <a:lstStyle/>
          <a:p>
            <a:pPr eaLnBrk="1" hangingPunct="1">
              <a:defRPr/>
            </a:pPr>
            <a:r>
              <a:rPr lang="en-US" i="1"/>
              <a:t>Empirical Backdrop</a:t>
            </a:r>
            <a:r>
              <a:rPr lang="en-US"/>
              <a:t>, I</a:t>
            </a:r>
            <a:endParaRPr lang="en-US" i="1"/>
          </a:p>
        </p:txBody>
      </p:sp>
      <p:sp>
        <p:nvSpPr>
          <p:cNvPr id="212995" name="Rectangle 3"/>
          <p:cNvSpPr>
            <a:spLocks noGrp="1" noChangeArrowheads="1"/>
          </p:cNvSpPr>
          <p:nvPr>
            <p:ph type="body" idx="1"/>
          </p:nvPr>
        </p:nvSpPr>
        <p:spPr>
          <a:xfrm>
            <a:off x="685800" y="1676400"/>
            <a:ext cx="7772400" cy="4114800"/>
          </a:xfrm>
        </p:spPr>
        <p:txBody>
          <a:bodyPr/>
          <a:lstStyle/>
          <a:p>
            <a:pPr eaLnBrk="1" hangingPunct="1">
              <a:lnSpc>
                <a:spcPct val="90000"/>
              </a:lnSpc>
              <a:buFont typeface="Wingdings" charset="2"/>
              <a:buChar char="§"/>
              <a:defRPr/>
            </a:pPr>
            <a:r>
              <a:rPr lang="en-US" sz="2800" b="1"/>
              <a:t>Theoretical Lethality Index</a:t>
            </a:r>
            <a:r>
              <a:rPr lang="en-US" sz="2800"/>
              <a:t> (theoretical kills, per hour; assorted weapons).</a:t>
            </a:r>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r>
              <a:rPr lang="en-US" sz="2800"/>
              <a:t>*Source: Dupuy ’95, p26-27.</a:t>
            </a:r>
          </a:p>
          <a:p>
            <a:pPr eaLnBrk="1" hangingPunct="1">
              <a:lnSpc>
                <a:spcPct val="90000"/>
              </a:lnSpc>
              <a:buFont typeface="Wingdings" charset="2"/>
              <a:buNone/>
              <a:defRPr/>
            </a:pPr>
            <a:endParaRPr lang="en-US" sz="2800"/>
          </a:p>
        </p:txBody>
      </p:sp>
      <p:graphicFrame>
        <p:nvGraphicFramePr>
          <p:cNvPr id="126978" name="Object 2"/>
          <p:cNvGraphicFramePr>
            <a:graphicFrameLocks noChangeAspect="1"/>
          </p:cNvGraphicFramePr>
          <p:nvPr/>
        </p:nvGraphicFramePr>
        <p:xfrm>
          <a:off x="1066800" y="2743200"/>
          <a:ext cx="7391400" cy="2959100"/>
        </p:xfrm>
        <a:graphic>
          <a:graphicData uri="http://schemas.openxmlformats.org/presentationml/2006/ole">
            <p:oleObj spid="_x0000_s126978" name="Chart" r:id="rId3" imgW="5422900" imgH="1257300" progId="MSGraph.Chart.8">
              <p:embed/>
            </p:oleObj>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85800" y="304800"/>
            <a:ext cx="7772400" cy="1143000"/>
          </a:xfrm>
        </p:spPr>
        <p:txBody>
          <a:bodyPr/>
          <a:lstStyle/>
          <a:p>
            <a:pPr eaLnBrk="1" hangingPunct="1">
              <a:defRPr/>
            </a:pPr>
            <a:r>
              <a:rPr lang="en-US" i="1"/>
              <a:t>Empirical Backdrop</a:t>
            </a:r>
            <a:r>
              <a:rPr lang="en-US"/>
              <a:t>, II</a:t>
            </a:r>
            <a:endParaRPr lang="en-US" i="1"/>
          </a:p>
        </p:txBody>
      </p:sp>
      <p:sp>
        <p:nvSpPr>
          <p:cNvPr id="211971" name="Rectangle 3"/>
          <p:cNvSpPr>
            <a:spLocks noGrp="1" noChangeArrowheads="1"/>
          </p:cNvSpPr>
          <p:nvPr>
            <p:ph type="body" idx="1"/>
          </p:nvPr>
        </p:nvSpPr>
        <p:spPr>
          <a:xfrm>
            <a:off x="685800" y="1828800"/>
            <a:ext cx="7772400" cy="4114800"/>
          </a:xfrm>
        </p:spPr>
        <p:txBody>
          <a:bodyPr/>
          <a:lstStyle/>
          <a:p>
            <a:pPr eaLnBrk="1" hangingPunct="1">
              <a:lnSpc>
                <a:spcPct val="90000"/>
              </a:lnSpc>
              <a:buFont typeface="Wingdings" charset="2"/>
              <a:buChar char="§"/>
              <a:defRPr/>
            </a:pPr>
            <a:r>
              <a:rPr lang="en-US" sz="2800" b="1"/>
              <a:t>Troop Dispersion Over Time </a:t>
            </a:r>
            <a:r>
              <a:rPr lang="en-US" sz="2800"/>
              <a:t>(km2/ 100,000 soldiers).</a:t>
            </a:r>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endParaRPr lang="en-US" sz="2800"/>
          </a:p>
          <a:p>
            <a:pPr eaLnBrk="1" hangingPunct="1">
              <a:lnSpc>
                <a:spcPct val="90000"/>
              </a:lnSpc>
              <a:buFont typeface="Wingdings" charset="2"/>
              <a:buChar char="§"/>
              <a:defRPr/>
            </a:pPr>
            <a:r>
              <a:rPr lang="en-US" sz="2800"/>
              <a:t>*Source: Dupuy '95.</a:t>
            </a:r>
          </a:p>
          <a:p>
            <a:pPr eaLnBrk="1" hangingPunct="1">
              <a:lnSpc>
                <a:spcPct val="90000"/>
              </a:lnSpc>
              <a:buFont typeface="Wingdings" charset="2"/>
              <a:buChar char="§"/>
              <a:defRPr/>
            </a:pPr>
            <a:endParaRPr lang="en-US" sz="2800"/>
          </a:p>
        </p:txBody>
      </p:sp>
      <p:graphicFrame>
        <p:nvGraphicFramePr>
          <p:cNvPr id="128002" name="Object 2"/>
          <p:cNvGraphicFramePr>
            <a:graphicFrameLocks noChangeAspect="1"/>
          </p:cNvGraphicFramePr>
          <p:nvPr/>
        </p:nvGraphicFramePr>
        <p:xfrm>
          <a:off x="533400" y="2362200"/>
          <a:ext cx="8059738" cy="4002088"/>
        </p:xfrm>
        <a:graphic>
          <a:graphicData uri="http://schemas.openxmlformats.org/presentationml/2006/ole">
            <p:oleObj spid="_x0000_s128002" name="Chart" r:id="rId3" imgW="5295900" imgH="1498600" progId="MSGraph.Chart.8">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defRPr/>
            </a:pPr>
            <a:r>
              <a:rPr lang="en-US" i="1" dirty="0" smtClean="0"/>
              <a:t>The Problem with Preponderance</a:t>
            </a:r>
            <a:endParaRPr lang="en-US" i="1" dirty="0"/>
          </a:p>
        </p:txBody>
      </p:sp>
      <p:sp>
        <p:nvSpPr>
          <p:cNvPr id="3" name="Content Placeholder 2"/>
          <p:cNvSpPr>
            <a:spLocks noGrp="1"/>
          </p:cNvSpPr>
          <p:nvPr>
            <p:ph idx="1"/>
          </p:nvPr>
        </p:nvSpPr>
        <p:spPr>
          <a:xfrm>
            <a:off x="685800" y="838200"/>
            <a:ext cx="7772400" cy="1447800"/>
          </a:xfrm>
        </p:spPr>
        <p:txBody>
          <a:bodyPr>
            <a:normAutofit fontScale="62500" lnSpcReduction="20000"/>
          </a:bodyPr>
          <a:lstStyle/>
          <a:p>
            <a:pPr>
              <a:buFont typeface="Wingdings" charset="2"/>
              <a:buChar char="§"/>
              <a:defRPr/>
            </a:pPr>
            <a:r>
              <a:rPr lang="en-US" dirty="0" smtClean="0"/>
              <a:t>Easiest measure is troop size.</a:t>
            </a:r>
          </a:p>
          <a:p>
            <a:pPr lvl="1">
              <a:buFont typeface="Wingdings" charset="2"/>
              <a:buChar char="§"/>
              <a:defRPr/>
            </a:pPr>
            <a:r>
              <a:rPr lang="en-US" dirty="0" smtClean="0"/>
              <a:t>Yet throughout history, larger size won only </a:t>
            </a:r>
            <a:r>
              <a:rPr lang="en-US" u="sng" dirty="0" smtClean="0"/>
              <a:t>45.4</a:t>
            </a:r>
            <a:r>
              <a:rPr lang="en-US" dirty="0" smtClean="0"/>
              <a:t>% of the time.  Dreadful! </a:t>
            </a:r>
          </a:p>
          <a:p>
            <a:pPr lvl="1">
              <a:buFont typeface="Wingdings" charset="2"/>
              <a:buChar char="§"/>
              <a:defRPr/>
            </a:pPr>
            <a:r>
              <a:rPr lang="en-US" dirty="0" smtClean="0"/>
              <a:t>Victor-vanquished </a:t>
            </a:r>
            <a:r>
              <a:rPr lang="en-US" dirty="0" err="1" smtClean="0"/>
              <a:t>scatterplot</a:t>
            </a:r>
            <a:r>
              <a:rPr lang="en-US" dirty="0" smtClean="0"/>
              <a:t> reinforces the ambiguity.</a:t>
            </a:r>
          </a:p>
          <a:p>
            <a:pPr lvl="2">
              <a:buFont typeface="Wingdings" charset="2"/>
              <a:buChar char="§"/>
              <a:defRPr/>
            </a:pPr>
            <a:r>
              <a:rPr lang="en-US" dirty="0" smtClean="0"/>
              <a:t>Expect plots to be above the line—i.e. victor’s size &gt; loser’s.  </a:t>
            </a:r>
          </a:p>
          <a:p>
            <a:pPr lvl="2">
              <a:buFont typeface="Wingdings" charset="2"/>
              <a:buChar char="§"/>
              <a:defRPr/>
            </a:pPr>
            <a:r>
              <a:rPr lang="en-US" dirty="0" smtClean="0"/>
              <a:t>Yet just as many </a:t>
            </a:r>
            <a:r>
              <a:rPr lang="en-US" u="sng" dirty="0" smtClean="0"/>
              <a:t>below</a:t>
            </a:r>
            <a:r>
              <a:rPr lang="en-US" dirty="0" smtClean="0"/>
              <a:t> lines of equality as above (inferior size often </a:t>
            </a:r>
            <a:r>
              <a:rPr lang="en-US" i="1" dirty="0" smtClean="0"/>
              <a:t>wins</a:t>
            </a:r>
            <a:r>
              <a:rPr lang="en-US" dirty="0" smtClean="0"/>
              <a:t>).</a:t>
            </a:r>
          </a:p>
        </p:txBody>
      </p:sp>
      <p:sp>
        <p:nvSpPr>
          <p:cNvPr id="26628" name="Left Arrow 12"/>
          <p:cNvSpPr>
            <a:spLocks noChangeArrowheads="1"/>
          </p:cNvSpPr>
          <p:nvPr/>
        </p:nvSpPr>
        <p:spPr bwMode="auto">
          <a:xfrm>
            <a:off x="6781800" y="3429000"/>
            <a:ext cx="762000" cy="3048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26629" name="Left Arrow 12"/>
          <p:cNvSpPr>
            <a:spLocks noChangeArrowheads="1"/>
          </p:cNvSpPr>
          <p:nvPr/>
        </p:nvSpPr>
        <p:spPr bwMode="auto">
          <a:xfrm>
            <a:off x="6781800" y="5638800"/>
            <a:ext cx="762000" cy="3048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pic>
        <p:nvPicPr>
          <p:cNvPr id="26630" name="Picture 6" descr="Screen shot 2011-09-05 at 1.48.01 PM.png"/>
          <p:cNvPicPr>
            <a:picLocks noChangeAspect="1"/>
          </p:cNvPicPr>
          <p:nvPr/>
        </p:nvPicPr>
        <p:blipFill>
          <a:blip r:embed="rId3"/>
          <a:srcRect/>
          <a:stretch>
            <a:fillRect/>
          </a:stretch>
        </p:blipFill>
        <p:spPr bwMode="auto">
          <a:xfrm>
            <a:off x="2057400" y="2436813"/>
            <a:ext cx="6845300" cy="4421187"/>
          </a:xfrm>
          <a:prstGeom prst="rect">
            <a:avLst/>
          </a:prstGeom>
          <a:noFill/>
          <a:ln w="9525">
            <a:noFill/>
            <a:miter lim="800000"/>
            <a:headEnd/>
            <a:tailEnd/>
          </a:ln>
        </p:spPr>
      </p:pic>
      <p:sp>
        <p:nvSpPr>
          <p:cNvPr id="26631" name="Left Arrow 12"/>
          <p:cNvSpPr>
            <a:spLocks noChangeArrowheads="1"/>
          </p:cNvSpPr>
          <p:nvPr/>
        </p:nvSpPr>
        <p:spPr bwMode="auto">
          <a:xfrm>
            <a:off x="8382000" y="3733800"/>
            <a:ext cx="762000" cy="3048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26632" name="Left Arrow 12"/>
          <p:cNvSpPr>
            <a:spLocks noChangeArrowheads="1"/>
          </p:cNvSpPr>
          <p:nvPr/>
        </p:nvSpPr>
        <p:spPr bwMode="auto">
          <a:xfrm>
            <a:off x="8382000" y="5715000"/>
            <a:ext cx="762000" cy="304800"/>
          </a:xfrm>
          <a:prstGeom prst="leftArrow">
            <a:avLst>
              <a:gd name="adj1" fmla="val 50000"/>
              <a:gd name="adj2" fmla="val 50000"/>
            </a:avLst>
          </a:prstGeom>
          <a:solidFill>
            <a:schemeClr val="accent1"/>
          </a:solidFill>
          <a:ln w="9525">
            <a:solidFill>
              <a:schemeClr val="tx1"/>
            </a:solidFill>
            <a:round/>
            <a:headEnd/>
            <a:tailEnd/>
          </a:ln>
        </p:spPr>
        <p:txBody>
          <a:bodyPr>
            <a:prstTxWarp prst="textNoShape">
              <a:avLst/>
            </a:prstTxWarp>
          </a:bodyPr>
          <a:lstStyle/>
          <a:p>
            <a:endParaRPr lang="en-US"/>
          </a:p>
        </p:txBody>
      </p:sp>
      <p:pic>
        <p:nvPicPr>
          <p:cNvPr id="26633" name="Picture 9"/>
          <p:cNvPicPr>
            <a:picLocks noChangeAspect="1"/>
          </p:cNvPicPr>
          <p:nvPr/>
        </p:nvPicPr>
        <p:blipFill>
          <a:blip r:embed="rId4"/>
          <a:srcRect/>
          <a:stretch>
            <a:fillRect/>
          </a:stretch>
        </p:blipFill>
        <p:spPr bwMode="auto">
          <a:xfrm>
            <a:off x="152400" y="2895600"/>
            <a:ext cx="2286000" cy="1689100"/>
          </a:xfrm>
          <a:prstGeom prst="rect">
            <a:avLst/>
          </a:prstGeom>
          <a:noFill/>
          <a:ln w="9525">
            <a:noFill/>
            <a:miter lim="800000"/>
            <a:headEnd/>
            <a:tailEnd/>
          </a:ln>
        </p:spPr>
      </p:pic>
      <p:pic>
        <p:nvPicPr>
          <p:cNvPr id="26634" name="Picture 5"/>
          <p:cNvPicPr>
            <a:picLocks noChangeAspect="1" noChangeArrowheads="1"/>
          </p:cNvPicPr>
          <p:nvPr/>
        </p:nvPicPr>
        <p:blipFill>
          <a:blip r:embed="rId5"/>
          <a:srcRect/>
          <a:stretch>
            <a:fillRect/>
          </a:stretch>
        </p:blipFill>
        <p:spPr bwMode="auto">
          <a:xfrm>
            <a:off x="152400" y="5145088"/>
            <a:ext cx="2286000" cy="1712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2004:Templates:Presentations:Designs:Blue Horizon</Template>
  <TotalTime>54999</TotalTime>
  <Words>5556</Words>
  <Application>Microsoft Macintosh PowerPoint</Application>
  <PresentationFormat>On-screen Show (4:3)</PresentationFormat>
  <Paragraphs>620</Paragraphs>
  <Slides>88</Slides>
  <Notes>28</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88</vt:i4>
      </vt:variant>
    </vt:vector>
  </HeadingPairs>
  <TitlesOfParts>
    <vt:vector size="91" baseType="lpstr">
      <vt:lpstr>Blue Horizon</vt:lpstr>
      <vt:lpstr>Worksheet</vt:lpstr>
      <vt:lpstr>Chart</vt:lpstr>
      <vt:lpstr>To Whom Go the Spoils? Exploring 4,000 Years of Victory &amp; Defeat </vt:lpstr>
      <vt:lpstr>Project Introduction</vt:lpstr>
      <vt:lpstr>A Useful Conversation to Have</vt:lpstr>
      <vt:lpstr>Project Niche</vt:lpstr>
      <vt:lpstr>Methodological Approach</vt:lpstr>
      <vt:lpstr>The Evidence</vt:lpstr>
      <vt:lpstr>Dataset Construction</vt:lpstr>
      <vt:lpstr>1. Preponderance Theory</vt:lpstr>
      <vt:lpstr>The Problem with Preponderance</vt:lpstr>
      <vt:lpstr>2. Technology Theory</vt:lpstr>
      <vt:lpstr>The Literature</vt:lpstr>
      <vt:lpstr>Returns to Dyadic Superiority</vt:lpstr>
      <vt:lpstr>Results for Systemic Theory</vt:lpstr>
      <vt:lpstr>III. Proficiency Theory</vt:lpstr>
      <vt:lpstr>Returns to Proficiency</vt:lpstr>
      <vt:lpstr>Returns to Proficiency</vt:lpstr>
      <vt:lpstr>Proficiency Erosion</vt:lpstr>
      <vt:lpstr>The Uniqueness of Modern Times</vt:lpstr>
      <vt:lpstr>Slide 19</vt:lpstr>
      <vt:lpstr>Proficiency &amp; Preponderance</vt:lpstr>
      <vt:lpstr>Conclusions</vt:lpstr>
      <vt:lpstr>A Final Warning</vt:lpstr>
      <vt:lpstr>Slide 23</vt:lpstr>
      <vt:lpstr>Extra Slides</vt:lpstr>
      <vt:lpstr>Arc of the Presentation</vt:lpstr>
      <vt:lpstr>Problematic Theories</vt:lpstr>
      <vt:lpstr>Technology, II.</vt:lpstr>
      <vt:lpstr>Slide 28</vt:lpstr>
      <vt:lpstr>Slide 29</vt:lpstr>
      <vt:lpstr>The Reliability of Historical Statistics</vt:lpstr>
      <vt:lpstr>Slide 31</vt:lpstr>
      <vt:lpstr>Slide 32</vt:lpstr>
      <vt:lpstr>Slide 33</vt:lpstr>
      <vt:lpstr>Preponderance Results</vt:lpstr>
      <vt:lpstr>The Economic Alternative</vt:lpstr>
      <vt:lpstr>Slide 36</vt:lpstr>
      <vt:lpstr>The GDP Measure</vt:lpstr>
      <vt:lpstr>Slide 38</vt:lpstr>
      <vt:lpstr>Operation Judgement</vt:lpstr>
      <vt:lpstr>Regardless of the Futility</vt:lpstr>
      <vt:lpstr>Testing Systematic Theory</vt:lpstr>
      <vt:lpstr>Slide 42</vt:lpstr>
      <vt:lpstr>Technology Gap, by Date</vt:lpstr>
      <vt:lpstr>Systemic Theory Results</vt:lpstr>
      <vt:lpstr>Slide 45</vt:lpstr>
      <vt:lpstr>Slide 46</vt:lpstr>
      <vt:lpstr>Systemic Theory Results, II</vt:lpstr>
      <vt:lpstr>Slide 48</vt:lpstr>
      <vt:lpstr>Results for Systemic Theory</vt:lpstr>
      <vt:lpstr>Slide 50</vt:lpstr>
      <vt:lpstr>Slide 51</vt:lpstr>
      <vt:lpstr>Why Do the Gifted Lose?</vt:lpstr>
      <vt:lpstr>Yet No End to the Blunderers</vt:lpstr>
      <vt:lpstr>The Ubiquity of Proficiency Erosion</vt:lpstr>
      <vt:lpstr>Slide 55</vt:lpstr>
      <vt:lpstr>Slide 56</vt:lpstr>
      <vt:lpstr>Campaigns &amp; Single Engagements</vt:lpstr>
      <vt:lpstr>The Uniqueness of Modern Times</vt:lpstr>
      <vt:lpstr>Longer Struggles</vt:lpstr>
      <vt:lpstr>Proficiency in the 20th Century</vt:lpstr>
      <vt:lpstr>Slide 61</vt:lpstr>
      <vt:lpstr>Slide 62</vt:lpstr>
      <vt:lpstr>Slide 63</vt:lpstr>
      <vt:lpstr>Inadequacies Abound</vt:lpstr>
      <vt:lpstr>Inadequacies, II</vt:lpstr>
      <vt:lpstr>Inadequacies, III</vt:lpstr>
      <vt:lpstr>Methodology, II</vt:lpstr>
      <vt:lpstr>Results</vt:lpstr>
      <vt:lpstr>Slide 69</vt:lpstr>
      <vt:lpstr>Slide 70</vt:lpstr>
      <vt:lpstr>Slide 71</vt:lpstr>
      <vt:lpstr>Slide 72</vt:lpstr>
      <vt:lpstr>Results, II</vt:lpstr>
      <vt:lpstr>Preponderance, cont.</vt:lpstr>
      <vt:lpstr>Preponderance, cont.</vt:lpstr>
      <vt:lpstr>Technology</vt:lpstr>
      <vt:lpstr>Technology, II.</vt:lpstr>
      <vt:lpstr>Proficiency</vt:lpstr>
      <vt:lpstr>Proficiency, II</vt:lpstr>
      <vt:lpstr>Conclusions</vt:lpstr>
      <vt:lpstr>Conclusions, II</vt:lpstr>
      <vt:lpstr>Conclusions</vt:lpstr>
      <vt:lpstr>Technology, II.</vt:lpstr>
      <vt:lpstr>Slide 84</vt:lpstr>
      <vt:lpstr>Slide 85</vt:lpstr>
      <vt:lpstr>Frequency, cont.</vt:lpstr>
      <vt:lpstr>Empirical Backdrop, I</vt:lpstr>
      <vt:lpstr>Empirical Backdrop, II</vt:lpstr>
    </vt:vector>
  </TitlesOfParts>
  <Company>뿿쵠뿿챐뿿_xddc4_</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Politics 2520 - Lecture 15: Wrap-Up &amp; Review </dc:title>
  <dc:creator>j j</dc:creator>
  <cp:lastModifiedBy>Sabrina Hoque</cp:lastModifiedBy>
  <cp:revision>189</cp:revision>
  <dcterms:created xsi:type="dcterms:W3CDTF">2012-04-07T19:10:38Z</dcterms:created>
  <dcterms:modified xsi:type="dcterms:W3CDTF">2012-04-08T07:45:05Z</dcterms:modified>
</cp:coreProperties>
</file>